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2.xml" ContentType="application/vnd.openxmlformats-officedocument.presentationml.notesSlid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notesSlides/notesSlide3.xml" ContentType="application/vnd.openxmlformats-officedocument.presentationml.notesSlide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1" r:id="rId2"/>
    <p:sldId id="298" r:id="rId3"/>
    <p:sldId id="273" r:id="rId4"/>
    <p:sldId id="262" r:id="rId5"/>
    <p:sldId id="288" r:id="rId6"/>
    <p:sldId id="297" r:id="rId7"/>
    <p:sldId id="266" r:id="rId8"/>
    <p:sldId id="265" r:id="rId9"/>
    <p:sldId id="267" r:id="rId10"/>
    <p:sldId id="268" r:id="rId11"/>
    <p:sldId id="270" r:id="rId12"/>
    <p:sldId id="271" r:id="rId13"/>
    <p:sldId id="272" r:id="rId14"/>
    <p:sldId id="290" r:id="rId15"/>
    <p:sldId id="291" r:id="rId16"/>
    <p:sldId id="292" r:id="rId17"/>
    <p:sldId id="293" r:id="rId18"/>
    <p:sldId id="295" r:id="rId19"/>
    <p:sldId id="296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iy Koval" initials="AK" lastIdx="1" clrIdx="0">
    <p:extLst>
      <p:ext uri="{19B8F6BF-5375-455C-9EA6-DF929625EA0E}">
        <p15:presenceInfo xmlns="" xmlns:p15="http://schemas.microsoft.com/office/powerpoint/2012/main" userId="ceb4e0b35b0260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63" autoAdjust="0"/>
    <p:restoredTop sz="90231" autoAdjust="0"/>
  </p:normalViewPr>
  <p:slideViewPr>
    <p:cSldViewPr snapToGrid="0">
      <p:cViewPr varScale="1">
        <p:scale>
          <a:sx n="86" d="100"/>
          <a:sy n="86" d="100"/>
        </p:scale>
        <p:origin x="-192" y="-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WINBUGS%20results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MATLAB%20results4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MATLAB%20results4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MATLAB%20results4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MATLAB%20results4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MATLAB%20results4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MATLAB%20results4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MATLAB%20results4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WINBUGS%20results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MATLAB%20results4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WINBUGS%20resul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WINBUGS%20result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WINBUGS%20result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WINBUGS%20results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WINBUGS%20result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WINBUGS%20results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BIC</a:t>
            </a:r>
          </a:p>
        </c:rich>
      </c:tx>
      <c:layout>
        <c:manualLayout>
          <c:xMode val="edge"/>
          <c:yMode val="edge"/>
          <c:x val="0.26521515282896169"/>
          <c:y val="5.9128208112669486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4.7815036051528127E-2"/>
          <c:y val="8.9450037828085902E-2"/>
          <c:w val="0.79959951126798801"/>
          <c:h val="0.83588197637199613"/>
        </c:manualLayout>
      </c:layout>
      <c:lineChart>
        <c:grouping val="standard"/>
        <c:varyColors val="0"/>
        <c:ser>
          <c:idx val="1"/>
          <c:order val="0"/>
          <c:tx>
            <c:strRef>
              <c:f>'[examining the WINBUGS results.xlsx]Model solutions'!$D$30</c:f>
              <c:strCache>
                <c:ptCount val="1"/>
                <c:pt idx="0">
                  <c:v>C-AIC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solutions'!$D$31:$D$35</c:f>
              <c:numCache>
                <c:formatCode>General</c:formatCode>
                <c:ptCount val="5"/>
                <c:pt idx="0">
                  <c:v>14.657210000000001</c:v>
                </c:pt>
                <c:pt idx="1">
                  <c:v>17.116530000000001</c:v>
                </c:pt>
                <c:pt idx="2">
                  <c:v>24.720649999999971</c:v>
                </c:pt>
                <c:pt idx="3">
                  <c:v>23.355979999999999</c:v>
                </c:pt>
                <c:pt idx="4">
                  <c:v>37.692439585169602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'[examining the WINBUGS results.xlsx]Model solutions'!$E$30</c:f>
              <c:strCache>
                <c:ptCount val="1"/>
                <c:pt idx="0">
                  <c:v>C-BIC</c:v>
                </c:pt>
              </c:strCache>
            </c:strRef>
          </c:tx>
          <c:spPr>
            <a:ln>
              <a:noFill/>
              <a:prstDash val="dash"/>
            </a:ln>
          </c:spPr>
          <c:marker>
            <c:symbol val="none"/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solutions'!$E$31:$E$35</c:f>
              <c:numCache>
                <c:formatCode>General</c:formatCode>
                <c:ptCount val="5"/>
                <c:pt idx="0">
                  <c:v>21.725529999999971</c:v>
                </c:pt>
                <c:pt idx="1">
                  <c:v>24.184860000000015</c:v>
                </c:pt>
                <c:pt idx="2">
                  <c:v>31.788969999999985</c:v>
                </c:pt>
                <c:pt idx="3">
                  <c:v>30.424309999999977</c:v>
                </c:pt>
                <c:pt idx="4">
                  <c:v>44.760762567257295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'[examining the WINBUGS results.xlsx]Model solutions'!$F$30</c:f>
              <c:strCache>
                <c:ptCount val="1"/>
                <c:pt idx="0">
                  <c:v>D-AIC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solutions'!$F$31:$F$35</c:f>
              <c:numCache>
                <c:formatCode>General</c:formatCode>
                <c:ptCount val="5"/>
                <c:pt idx="0">
                  <c:v>12.205640000000002</c:v>
                </c:pt>
                <c:pt idx="1">
                  <c:v>10.47321</c:v>
                </c:pt>
                <c:pt idx="2">
                  <c:v>13.87815</c:v>
                </c:pt>
                <c:pt idx="3">
                  <c:v>13.397630000000007</c:v>
                </c:pt>
                <c:pt idx="4">
                  <c:v>19.537250000000014</c:v>
                </c:pt>
              </c:numCache>
            </c:numRef>
          </c:val>
          <c:smooth val="0"/>
        </c:ser>
        <c:ser>
          <c:idx val="4"/>
          <c:order val="3"/>
          <c:tx>
            <c:strRef>
              <c:f>'[examining the WINBUGS results.xlsx]Model solutions'!$G$30</c:f>
              <c:strCache>
                <c:ptCount val="1"/>
                <c:pt idx="0">
                  <c:v>D-BIC</c:v>
                </c:pt>
              </c:strCache>
            </c:strRef>
          </c:tx>
          <c:spPr>
            <a:ln w="28575">
              <a:noFill/>
              <a:prstDash val="dash"/>
            </a:ln>
            <a:effectLst>
              <a:outerShdw blurRad="25400" dist="38100" dir="2700000" sx="99000" sy="99000" algn="tl" rotWithShape="0">
                <a:prstClr val="black">
                  <a:alpha val="45000"/>
                </a:prstClr>
              </a:outerShdw>
            </a:effectLst>
          </c:spPr>
          <c:marker>
            <c:symbol val="none"/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solutions'!$G$31:$G$35</c:f>
              <c:numCache>
                <c:formatCode>General</c:formatCode>
                <c:ptCount val="5"/>
                <c:pt idx="0">
                  <c:v>19.273969999999988</c:v>
                </c:pt>
                <c:pt idx="1">
                  <c:v>17.541530000000002</c:v>
                </c:pt>
                <c:pt idx="2">
                  <c:v>20.94646999999998</c:v>
                </c:pt>
                <c:pt idx="3">
                  <c:v>20.465949999999971</c:v>
                </c:pt>
                <c:pt idx="4">
                  <c:v>26.60558</c:v>
                </c:pt>
              </c:numCache>
            </c:numRef>
          </c:val>
          <c:smooth val="0"/>
        </c:ser>
        <c:ser>
          <c:idx val="5"/>
          <c:order val="4"/>
          <c:tx>
            <c:strRef>
              <c:f>'[examining the WINBUGS results.xlsx]Model solutions'!$I$30</c:f>
              <c:strCache>
                <c:ptCount val="1"/>
                <c:pt idx="0">
                  <c:v>H-BIC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solutions'!$I$31:$I$35</c:f>
              <c:numCache>
                <c:formatCode>General</c:formatCode>
                <c:ptCount val="5"/>
                <c:pt idx="0">
                  <c:v>49.721630000000012</c:v>
                </c:pt>
                <c:pt idx="1">
                  <c:v>53.84639</c:v>
                </c:pt>
                <c:pt idx="2">
                  <c:v>61.109840000000005</c:v>
                </c:pt>
                <c:pt idx="3">
                  <c:v>73.82335999999998</c:v>
                </c:pt>
                <c:pt idx="4">
                  <c:v>131.7294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43552"/>
        <c:axId val="34193408"/>
      </c:lineChart>
      <c:catAx>
        <c:axId val="88343552"/>
        <c:scaling>
          <c:orientation val="maxMin"/>
        </c:scaling>
        <c:delete val="1"/>
        <c:axPos val="b"/>
        <c:numFmt formatCode="General" sourceLinked="1"/>
        <c:majorTickMark val="out"/>
        <c:minorTickMark val="none"/>
        <c:tickLblPos val="none"/>
        <c:crossAx val="34193408"/>
        <c:crosses val="autoZero"/>
        <c:auto val="1"/>
        <c:lblAlgn val="ctr"/>
        <c:lblOffset val="100"/>
        <c:noMultiLvlLbl val="0"/>
      </c:catAx>
      <c:valAx>
        <c:axId val="34193408"/>
        <c:scaling>
          <c:orientation val="minMax"/>
          <c:max val="140"/>
        </c:scaling>
        <c:delete val="0"/>
        <c:axPos val="r"/>
        <c:majorGridlines/>
        <c:numFmt formatCode="General" sourceLinked="1"/>
        <c:majorTickMark val="out"/>
        <c:minorTickMark val="none"/>
        <c:tickLblPos val="low"/>
        <c:crossAx val="88343552"/>
        <c:crossesAt val="1980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 smtClean="0">
              <a:effectLst/>
            </a:endParaRPr>
          </a:p>
        </c:rich>
      </c:tx>
      <c:layout>
        <c:manualLayout>
          <c:xMode val="edge"/>
          <c:yMode val="edge"/>
          <c:x val="0.26049975386141477"/>
          <c:y val="5.2815468456570432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'Model solutions'!$C$28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solutions'!$D$28:$H$28</c:f>
              <c:numCache>
                <c:formatCode>General</c:formatCode>
                <c:ptCount val="5"/>
                <c:pt idx="0">
                  <c:v>9.9584324497450971E-2</c:v>
                </c:pt>
                <c:pt idx="1">
                  <c:v>0.10775609617408005</c:v>
                </c:pt>
                <c:pt idx="2">
                  <c:v>0.16313493227589565</c:v>
                </c:pt>
                <c:pt idx="3">
                  <c:v>0.17718368536270521</c:v>
                </c:pt>
                <c:pt idx="4">
                  <c:v>0.21981412868521993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'Model solutions'!$C$29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solutions'!$D$29:$H$29</c:f>
              <c:numCache>
                <c:formatCode>General</c:formatCode>
                <c:ptCount val="5"/>
                <c:pt idx="0">
                  <c:v>5.3114178554285352E-2</c:v>
                </c:pt>
                <c:pt idx="1">
                  <c:v>5.4928251013929272E-2</c:v>
                </c:pt>
                <c:pt idx="2">
                  <c:v>6.9586233061804378E-2</c:v>
                </c:pt>
                <c:pt idx="3">
                  <c:v>6.1215230709938583E-2</c:v>
                </c:pt>
                <c:pt idx="4">
                  <c:v>8.93697070949417E-2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'Model solutions'!$C$30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solutions'!$D$30:$H$30</c:f>
              <c:numCache>
                <c:formatCode>General</c:formatCode>
                <c:ptCount val="5"/>
                <c:pt idx="0">
                  <c:v>5.4644382445038525E-2</c:v>
                </c:pt>
                <c:pt idx="1">
                  <c:v>5.3861518302147651E-2</c:v>
                </c:pt>
                <c:pt idx="2">
                  <c:v>6.8692327595255398E-2</c:v>
                </c:pt>
                <c:pt idx="3">
                  <c:v>6.7023477877471746E-2</c:v>
                </c:pt>
                <c:pt idx="4">
                  <c:v>8.5987164788817599E-2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042880"/>
        <c:axId val="177740544"/>
      </c:lineChart>
      <c:catAx>
        <c:axId val="1780428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77740544"/>
        <c:crosses val="autoZero"/>
        <c:auto val="1"/>
        <c:lblAlgn val="ctr"/>
        <c:lblOffset val="100"/>
        <c:noMultiLvlLbl val="0"/>
      </c:catAx>
      <c:valAx>
        <c:axId val="177740544"/>
        <c:scaling>
          <c:orientation val="minMax"/>
          <c:max val="0.1"/>
          <c:min val="0.05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178042880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 smtClean="0">
              <a:effectLst/>
            </a:endParaRPr>
          </a:p>
        </c:rich>
      </c:tx>
      <c:layout>
        <c:manualLayout>
          <c:xMode val="edge"/>
          <c:yMode val="edge"/>
          <c:x val="0.36604142491055031"/>
          <c:y val="6.7905602301304824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'Model solutions'!$C$28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solutions'!$D$28:$H$28</c:f>
              <c:numCache>
                <c:formatCode>General</c:formatCode>
                <c:ptCount val="5"/>
                <c:pt idx="0">
                  <c:v>9.9584324497450971E-2</c:v>
                </c:pt>
                <c:pt idx="1">
                  <c:v>0.10775609617408005</c:v>
                </c:pt>
                <c:pt idx="2">
                  <c:v>0.16313493227589565</c:v>
                </c:pt>
                <c:pt idx="3">
                  <c:v>0.17718368536270521</c:v>
                </c:pt>
                <c:pt idx="4">
                  <c:v>0.21981412868521993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'Model solutions'!$C$29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solutions'!$D$29:$H$29</c:f>
              <c:numCache>
                <c:formatCode>General</c:formatCode>
                <c:ptCount val="5"/>
                <c:pt idx="0">
                  <c:v>5.3114178554285352E-2</c:v>
                </c:pt>
                <c:pt idx="1">
                  <c:v>5.4928251013929272E-2</c:v>
                </c:pt>
                <c:pt idx="2">
                  <c:v>6.9586233061804378E-2</c:v>
                </c:pt>
                <c:pt idx="3">
                  <c:v>6.1215230709938583E-2</c:v>
                </c:pt>
                <c:pt idx="4">
                  <c:v>8.93697070949417E-2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'Model solutions'!$C$30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solutions'!$D$30:$H$30</c:f>
              <c:numCache>
                <c:formatCode>General</c:formatCode>
                <c:ptCount val="5"/>
                <c:pt idx="0">
                  <c:v>5.4644382445038525E-2</c:v>
                </c:pt>
                <c:pt idx="1">
                  <c:v>5.3861518302147651E-2</c:v>
                </c:pt>
                <c:pt idx="2">
                  <c:v>6.8692327595255398E-2</c:v>
                </c:pt>
                <c:pt idx="3">
                  <c:v>6.7023477877471746E-2</c:v>
                </c:pt>
                <c:pt idx="4">
                  <c:v>8.5987164788817599E-2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043392"/>
        <c:axId val="180224576"/>
      </c:lineChart>
      <c:catAx>
        <c:axId val="1780433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80224576"/>
        <c:crosses val="autoZero"/>
        <c:auto val="1"/>
        <c:lblAlgn val="ctr"/>
        <c:lblOffset val="100"/>
        <c:noMultiLvlLbl val="0"/>
      </c:catAx>
      <c:valAx>
        <c:axId val="180224576"/>
        <c:scaling>
          <c:orientation val="minMax"/>
          <c:max val="0.2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178043392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/>
          </a:p>
        </c:rich>
      </c:tx>
      <c:layout>
        <c:manualLayout>
          <c:xMode val="edge"/>
          <c:yMode val="edge"/>
          <c:x val="0.3462398199003171"/>
          <c:y val="3.6229754841521924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'Model solutions'!$K$28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dk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solutions'!$L$28:$P$28</c:f>
              <c:numCache>
                <c:formatCode>General</c:formatCode>
                <c:ptCount val="5"/>
                <c:pt idx="0">
                  <c:v>1.2883041789275365</c:v>
                </c:pt>
                <c:pt idx="1">
                  <c:v>0.96647297687257261</c:v>
                </c:pt>
                <c:pt idx="2">
                  <c:v>2.2565646288140697</c:v>
                </c:pt>
                <c:pt idx="3">
                  <c:v>1.0945924670333882</c:v>
                </c:pt>
                <c:pt idx="4">
                  <c:v>1.3219603722195532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'Model solutions'!$K$29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solutions'!$L$29:$P$29</c:f>
              <c:numCache>
                <c:formatCode>General</c:formatCode>
                <c:ptCount val="5"/>
                <c:pt idx="0">
                  <c:v>5.6946547267194093E-2</c:v>
                </c:pt>
                <c:pt idx="1">
                  <c:v>5.3793238534249346E-2</c:v>
                </c:pt>
                <c:pt idx="2">
                  <c:v>7.2384264513211768E-2</c:v>
                </c:pt>
                <c:pt idx="3">
                  <c:v>5.8130192443304037E-2</c:v>
                </c:pt>
                <c:pt idx="4">
                  <c:v>9.2619121314672231E-2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'Model solutions'!$K$30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solutions'!$L$30:$P$30</c:f>
              <c:numCache>
                <c:formatCode>General</c:formatCode>
                <c:ptCount val="5"/>
                <c:pt idx="0">
                  <c:v>4.5103426506826277E-2</c:v>
                </c:pt>
                <c:pt idx="1">
                  <c:v>4.5334210423704994E-2</c:v>
                </c:pt>
                <c:pt idx="2">
                  <c:v>5.4066461305266038E-2</c:v>
                </c:pt>
                <c:pt idx="3">
                  <c:v>7.6207301263463478E-2</c:v>
                </c:pt>
                <c:pt idx="4">
                  <c:v>8.1550795962931938E-2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043904"/>
        <c:axId val="180226304"/>
      </c:lineChart>
      <c:catAx>
        <c:axId val="1780439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80226304"/>
        <c:crosses val="autoZero"/>
        <c:auto val="1"/>
        <c:lblAlgn val="ctr"/>
        <c:lblOffset val="100"/>
        <c:noMultiLvlLbl val="0"/>
      </c:catAx>
      <c:valAx>
        <c:axId val="180226304"/>
        <c:scaling>
          <c:orientation val="minMax"/>
          <c:max val="0.2"/>
          <c:min val="5.0000000000000024E-2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178043904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BIC</a:t>
            </a:r>
          </a:p>
        </c:rich>
      </c:tx>
      <c:layout>
        <c:manualLayout>
          <c:xMode val="edge"/>
          <c:yMode val="edge"/>
          <c:x val="0.26521515282896169"/>
          <c:y val="5.9128208112669486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4.7815036051528127E-2"/>
          <c:y val="8.9450037828085902E-2"/>
          <c:w val="0.79959951126798801"/>
          <c:h val="0.83588197637199613"/>
        </c:manualLayout>
      </c:layout>
      <c:lineChart>
        <c:grouping val="standard"/>
        <c:varyColors val="0"/>
        <c:ser>
          <c:idx val="1"/>
          <c:order val="0"/>
          <c:tx>
            <c:strRef>
              <c:f>'[examining the MATLAB results4.xlsx]Model solutions'!$E$30</c:f>
              <c:strCache>
                <c:ptCount val="1"/>
                <c:pt idx="0">
                  <c:v>C-BIC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solutions'!$E$31:$E$35</c:f>
              <c:numCache>
                <c:formatCode>General</c:formatCode>
                <c:ptCount val="5"/>
                <c:pt idx="0">
                  <c:v>21.944510811138979</c:v>
                </c:pt>
                <c:pt idx="1">
                  <c:v>24.826644394215187</c:v>
                </c:pt>
                <c:pt idx="2">
                  <c:v>31.945303080922166</c:v>
                </c:pt>
                <c:pt idx="3">
                  <c:v>29.477131564492201</c:v>
                </c:pt>
                <c:pt idx="4">
                  <c:v>44.540832119199301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'[examining the MATLAB results4.xlsx]Model solutions'!$E$30</c:f>
              <c:strCache>
                <c:ptCount val="1"/>
                <c:pt idx="0">
                  <c:v>C-BIC</c:v>
                </c:pt>
              </c:strCache>
            </c:strRef>
          </c:tx>
          <c:spPr>
            <a:ln>
              <a:noFill/>
              <a:prstDash val="dash"/>
            </a:ln>
          </c:spPr>
          <c:marker>
            <c:symbol val="none"/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solutions'!$E$31:$E$35</c:f>
              <c:numCache>
                <c:formatCode>General</c:formatCode>
                <c:ptCount val="5"/>
                <c:pt idx="0">
                  <c:v>21.944510811138979</c:v>
                </c:pt>
                <c:pt idx="1">
                  <c:v>24.826644394215187</c:v>
                </c:pt>
                <c:pt idx="2">
                  <c:v>31.945303080922166</c:v>
                </c:pt>
                <c:pt idx="3">
                  <c:v>29.477131564492201</c:v>
                </c:pt>
                <c:pt idx="4">
                  <c:v>44.540832119199301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'[examining the MATLAB results4.xlsx]Model solutions'!$G$30</c:f>
              <c:strCache>
                <c:ptCount val="1"/>
                <c:pt idx="0">
                  <c:v>D-BIC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solutions'!$G$31:$G$35</c:f>
              <c:numCache>
                <c:formatCode>General</c:formatCode>
                <c:ptCount val="5"/>
                <c:pt idx="0">
                  <c:v>20.619455010843314</c:v>
                </c:pt>
                <c:pt idx="1">
                  <c:v>18.362636756835489</c:v>
                </c:pt>
                <c:pt idx="2">
                  <c:v>21.5460294225526</c:v>
                </c:pt>
                <c:pt idx="3">
                  <c:v>21.1428677780697</c:v>
                </c:pt>
                <c:pt idx="4">
                  <c:v>26.466914502062089</c:v>
                </c:pt>
              </c:numCache>
            </c:numRef>
          </c:val>
          <c:smooth val="0"/>
        </c:ser>
        <c:ser>
          <c:idx val="4"/>
          <c:order val="3"/>
          <c:tx>
            <c:strRef>
              <c:f>'[examining the MATLAB results4.xlsx]Model solutions'!$G$30</c:f>
              <c:strCache>
                <c:ptCount val="1"/>
                <c:pt idx="0">
                  <c:v>D-BIC</c:v>
                </c:pt>
              </c:strCache>
            </c:strRef>
          </c:tx>
          <c:spPr>
            <a:ln w="28575">
              <a:noFill/>
              <a:prstDash val="dash"/>
            </a:ln>
            <a:effectLst>
              <a:outerShdw blurRad="25400" dist="38100" dir="2700000" sx="99000" sy="99000" algn="tl" rotWithShape="0">
                <a:prstClr val="black">
                  <a:alpha val="45000"/>
                </a:prstClr>
              </a:outerShdw>
            </a:effectLst>
          </c:spPr>
          <c:marker>
            <c:symbol val="none"/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solutions'!$G$31:$G$35</c:f>
              <c:numCache>
                <c:formatCode>General</c:formatCode>
                <c:ptCount val="5"/>
                <c:pt idx="0">
                  <c:v>20.619455010843314</c:v>
                </c:pt>
                <c:pt idx="1">
                  <c:v>18.362636756835489</c:v>
                </c:pt>
                <c:pt idx="2">
                  <c:v>21.5460294225526</c:v>
                </c:pt>
                <c:pt idx="3">
                  <c:v>21.1428677780697</c:v>
                </c:pt>
                <c:pt idx="4">
                  <c:v>26.466914502062089</c:v>
                </c:pt>
              </c:numCache>
            </c:numRef>
          </c:val>
          <c:smooth val="0"/>
        </c:ser>
        <c:ser>
          <c:idx val="5"/>
          <c:order val="4"/>
          <c:tx>
            <c:strRef>
              <c:f>'[examining the MATLAB results4.xlsx]Model solutions'!$I$30</c:f>
              <c:strCache>
                <c:ptCount val="1"/>
                <c:pt idx="0">
                  <c:v>H-BIC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solutions'!$I$31:$I$35</c:f>
              <c:numCache>
                <c:formatCode>General</c:formatCode>
                <c:ptCount val="5"/>
                <c:pt idx="0">
                  <c:v>38.90375780277973</c:v>
                </c:pt>
                <c:pt idx="1">
                  <c:v>37.736583396627829</c:v>
                </c:pt>
                <c:pt idx="2">
                  <c:v>44.132157174003503</c:v>
                </c:pt>
                <c:pt idx="3">
                  <c:v>48.3780418919198</c:v>
                </c:pt>
                <c:pt idx="4">
                  <c:v>71.896871173588352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063424"/>
        <c:axId val="180230912"/>
      </c:lineChart>
      <c:catAx>
        <c:axId val="177063424"/>
        <c:scaling>
          <c:orientation val="maxMin"/>
        </c:scaling>
        <c:delete val="1"/>
        <c:axPos val="b"/>
        <c:numFmt formatCode="General" sourceLinked="1"/>
        <c:majorTickMark val="out"/>
        <c:minorTickMark val="none"/>
        <c:tickLblPos val="none"/>
        <c:crossAx val="180230912"/>
        <c:crosses val="autoZero"/>
        <c:auto val="1"/>
        <c:lblAlgn val="ctr"/>
        <c:lblOffset val="100"/>
        <c:noMultiLvlLbl val="0"/>
      </c:catAx>
      <c:valAx>
        <c:axId val="180230912"/>
        <c:scaling>
          <c:orientation val="minMax"/>
          <c:max val="140"/>
        </c:scaling>
        <c:delete val="0"/>
        <c:axPos val="r"/>
        <c:majorGridlines/>
        <c:numFmt formatCode="General" sourceLinked="1"/>
        <c:majorTickMark val="out"/>
        <c:minorTickMark val="none"/>
        <c:tickLblPos val="low"/>
        <c:crossAx val="177063424"/>
        <c:crossesAt val="1980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/>
          </a:p>
        </c:rich>
      </c:tx>
      <c:layout>
        <c:manualLayout>
          <c:xMode val="edge"/>
          <c:yMode val="edge"/>
          <c:x val="0.25954271660982881"/>
          <c:y val="2.1737852904913191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'[examining the MATLAB results4.xlsx]Model solutions'!$K$57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dk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'[examining the MATLAB results4.xlsx]Model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solutions'!$L$57:$P$57</c:f>
              <c:numCache>
                <c:formatCode>General</c:formatCode>
                <c:ptCount val="5"/>
                <c:pt idx="0">
                  <c:v>6.8944008222349001E-2</c:v>
                </c:pt>
                <c:pt idx="1">
                  <c:v>9.7565440908789797E-2</c:v>
                </c:pt>
                <c:pt idx="2">
                  <c:v>0.13164114250688333</c:v>
                </c:pt>
                <c:pt idx="3">
                  <c:v>0.14166786629256856</c:v>
                </c:pt>
                <c:pt idx="4">
                  <c:v>0.17508968886860024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'[examining the MATLAB results4.xlsx]Model solutions'!$K$58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solutions'!$L$58:$P$58</c:f>
              <c:numCache>
                <c:formatCode>General</c:formatCode>
                <c:ptCount val="5"/>
                <c:pt idx="0">
                  <c:v>5.1962601789104793E-2</c:v>
                </c:pt>
                <c:pt idx="1">
                  <c:v>6.2859260759107499E-2</c:v>
                </c:pt>
                <c:pt idx="2">
                  <c:v>7.6296774333885195E-2</c:v>
                </c:pt>
                <c:pt idx="3">
                  <c:v>7.9430754682763074E-2</c:v>
                </c:pt>
                <c:pt idx="4">
                  <c:v>0.14128334113545174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'[examining the MATLAB results4.xlsx]Model solutions'!$K$59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solutions'!$L$59:$P$59</c:f>
              <c:numCache>
                <c:formatCode>General</c:formatCode>
                <c:ptCount val="5"/>
                <c:pt idx="0">
                  <c:v>0.12266617135983089</c:v>
                </c:pt>
                <c:pt idx="1">
                  <c:v>9.7611070821636864E-2</c:v>
                </c:pt>
                <c:pt idx="2">
                  <c:v>0.12246565181697927</c:v>
                </c:pt>
                <c:pt idx="3">
                  <c:v>8.6603443832013224E-2</c:v>
                </c:pt>
                <c:pt idx="4">
                  <c:v>0.12603429807822247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063936"/>
        <c:axId val="40165952"/>
      </c:lineChart>
      <c:catAx>
        <c:axId val="1770639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40165952"/>
        <c:crosses val="autoZero"/>
        <c:auto val="1"/>
        <c:lblAlgn val="ctr"/>
        <c:lblOffset val="100"/>
        <c:noMultiLvlLbl val="0"/>
      </c:catAx>
      <c:valAx>
        <c:axId val="40165952"/>
        <c:scaling>
          <c:orientation val="minMax"/>
          <c:max val="0.35000000000000026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177063936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 smtClean="0">
              <a:effectLst/>
            </a:endParaRPr>
          </a:p>
        </c:rich>
      </c:tx>
      <c:layout>
        <c:manualLayout>
          <c:xMode val="edge"/>
          <c:yMode val="edge"/>
          <c:x val="0.26049975386141477"/>
          <c:y val="5.2815468456570432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'[examining the MATLAB results4.xlsx]Model solutions'!$C$57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'[examining the MATLAB results4.xlsx]Model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solutions'!$D$57:$H$57</c:f>
              <c:numCache>
                <c:formatCode>General</c:formatCode>
                <c:ptCount val="5"/>
                <c:pt idx="0">
                  <c:v>6.8414132817629994E-2</c:v>
                </c:pt>
                <c:pt idx="1">
                  <c:v>6.9916131790427313E-2</c:v>
                </c:pt>
                <c:pt idx="2">
                  <c:v>0.10051297796864719</c:v>
                </c:pt>
                <c:pt idx="3">
                  <c:v>9.9829907658272807E-2</c:v>
                </c:pt>
                <c:pt idx="4">
                  <c:v>0.11768852561484811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'[examining the MATLAB results4.xlsx]Model solutions'!$C$58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solutions'!$D$58:$H$58</c:f>
              <c:numCache>
                <c:formatCode>General</c:formatCode>
                <c:ptCount val="5"/>
                <c:pt idx="0">
                  <c:v>5.1181839912599815E-2</c:v>
                </c:pt>
                <c:pt idx="1">
                  <c:v>5.706475098617779E-2</c:v>
                </c:pt>
                <c:pt idx="2">
                  <c:v>8.1584439672725162E-2</c:v>
                </c:pt>
                <c:pt idx="3">
                  <c:v>7.1417397607728458E-2</c:v>
                </c:pt>
                <c:pt idx="4">
                  <c:v>0.11393847497053312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'[examining the MATLAB results4.xlsx]Model solutions'!$C$59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solutions'!$D$59:$H$59</c:f>
              <c:numCache>
                <c:formatCode>General</c:formatCode>
                <c:ptCount val="5"/>
                <c:pt idx="0">
                  <c:v>7.8027577567794937E-2</c:v>
                </c:pt>
                <c:pt idx="1">
                  <c:v>6.6683359332434869E-2</c:v>
                </c:pt>
                <c:pt idx="2">
                  <c:v>8.9238394479488267E-2</c:v>
                </c:pt>
                <c:pt idx="3">
                  <c:v>6.8581759410079476E-2</c:v>
                </c:pt>
                <c:pt idx="4">
                  <c:v>9.4094865017941495E-2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065472"/>
        <c:axId val="40167680"/>
      </c:lineChart>
      <c:catAx>
        <c:axId val="1770654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40167680"/>
        <c:crosses val="autoZero"/>
        <c:auto val="1"/>
        <c:lblAlgn val="ctr"/>
        <c:lblOffset val="100"/>
        <c:noMultiLvlLbl val="0"/>
      </c:catAx>
      <c:valAx>
        <c:axId val="40167680"/>
        <c:scaling>
          <c:orientation val="minMax"/>
          <c:max val="0.2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177065472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BIC</a:t>
            </a:r>
          </a:p>
        </c:rich>
      </c:tx>
      <c:layout>
        <c:manualLayout>
          <c:xMode val="edge"/>
          <c:yMode val="edge"/>
          <c:x val="0.2841139488012514"/>
          <c:y val="8.7046410005414687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3"/>
          <c:order val="0"/>
          <c:tx>
            <c:strRef>
              <c:f>'[examining the MATLAB results4.xlsx]Model solutions'!$L$30</c:f>
              <c:strCache>
                <c:ptCount val="1"/>
                <c:pt idx="0">
                  <c:v>C-AIC</c:v>
                </c:pt>
              </c:strCache>
            </c:strRef>
          </c:tx>
          <c:spPr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solutions'!$L$31:$L$35</c:f>
              <c:numCache>
                <c:formatCode>General</c:formatCode>
                <c:ptCount val="5"/>
                <c:pt idx="0">
                  <c:v>20.665780379762079</c:v>
                </c:pt>
                <c:pt idx="1">
                  <c:v>25.457207461583099</c:v>
                </c:pt>
                <c:pt idx="2">
                  <c:v>32.297157941304128</c:v>
                </c:pt>
                <c:pt idx="3">
                  <c:v>34.791918917309957</c:v>
                </c:pt>
                <c:pt idx="4">
                  <c:v>35.243603658312352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'[examining the MATLAB results4.xlsx]Model solutions'!$O$30</c:f>
              <c:strCache>
                <c:ptCount val="1"/>
                <c:pt idx="0">
                  <c:v>D-BIC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solutions'!$O$31:$O$35</c:f>
              <c:numCache>
                <c:formatCode>General</c:formatCode>
                <c:ptCount val="5"/>
                <c:pt idx="0">
                  <c:v>22.994585133543886</c:v>
                </c:pt>
                <c:pt idx="1">
                  <c:v>19.275058162494528</c:v>
                </c:pt>
                <c:pt idx="2">
                  <c:v>22.355850162684433</c:v>
                </c:pt>
                <c:pt idx="3">
                  <c:v>21.346677641542886</c:v>
                </c:pt>
                <c:pt idx="4">
                  <c:v>27.211339179638902</c:v>
                </c:pt>
              </c:numCache>
            </c:numRef>
          </c:val>
          <c:smooth val="0"/>
        </c:ser>
        <c:ser>
          <c:idx val="4"/>
          <c:order val="2"/>
          <c:tx>
            <c:strRef>
              <c:f>'[examining the MATLAB results4.xlsx]Model solutions'!$Q$30</c:f>
              <c:strCache>
                <c:ptCount val="1"/>
                <c:pt idx="0">
                  <c:v>H-BIC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dPt>
            <c:idx val="3"/>
            <c:marker>
              <c:spPr>
                <a:solidFill>
                  <a:schemeClr val="bg1"/>
                </a:solidFill>
                <a:ln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</c:dPt>
          <c:cat>
            <c:numRef>
              <c:f>'[examining the MATLAB results4.xlsx]Model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solutions'!$Q$31:$Q$35</c:f>
              <c:numCache>
                <c:formatCode>General</c:formatCode>
                <c:ptCount val="5"/>
                <c:pt idx="0">
                  <c:v>41.652420640665198</c:v>
                </c:pt>
                <c:pt idx="1">
                  <c:v>39.6729248022653</c:v>
                </c:pt>
                <c:pt idx="2">
                  <c:v>52.025978063365699</c:v>
                </c:pt>
                <c:pt idx="3">
                  <c:v>65.372725735484849</c:v>
                </c:pt>
                <c:pt idx="4">
                  <c:v>110.587027197048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106944"/>
        <c:axId val="40169408"/>
      </c:lineChart>
      <c:catAx>
        <c:axId val="177106944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one"/>
        <c:crossAx val="40169408"/>
        <c:crosses val="autoZero"/>
        <c:auto val="1"/>
        <c:lblAlgn val="ctr"/>
        <c:lblOffset val="100"/>
        <c:noMultiLvlLbl val="0"/>
      </c:catAx>
      <c:valAx>
        <c:axId val="40169408"/>
        <c:scaling>
          <c:orientation val="minMax"/>
          <c:max val="400"/>
        </c:scaling>
        <c:delete val="0"/>
        <c:axPos val="r"/>
        <c:majorGridlines/>
        <c:numFmt formatCode="General" sourceLinked="1"/>
        <c:majorTickMark val="out"/>
        <c:minorTickMark val="none"/>
        <c:tickLblPos val="low"/>
        <c:crossAx val="177106944"/>
        <c:crossesAt val="1980"/>
        <c:crossBetween val="between"/>
        <c:majorUnit val="100"/>
      </c:valAx>
    </c:plotArea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BIC</a:t>
            </a:r>
          </a:p>
        </c:rich>
      </c:tx>
      <c:layout>
        <c:manualLayout>
          <c:xMode val="edge"/>
          <c:yMode val="edge"/>
          <c:x val="0.2841139488012514"/>
          <c:y val="8.7046410005414687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3"/>
          <c:order val="0"/>
          <c:tx>
            <c:strRef>
              <c:f>'[examining the MATLAB results4.xlsx]Model solutions'!$L$30</c:f>
              <c:strCache>
                <c:ptCount val="1"/>
                <c:pt idx="0">
                  <c:v>C-AIC</c:v>
                </c:pt>
              </c:strCache>
            </c:strRef>
          </c:tx>
          <c:spPr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solutions'!$L$31:$L$35</c:f>
              <c:numCache>
                <c:formatCode>General</c:formatCode>
                <c:ptCount val="5"/>
                <c:pt idx="0">
                  <c:v>20.665780379762079</c:v>
                </c:pt>
                <c:pt idx="1">
                  <c:v>25.457207461583099</c:v>
                </c:pt>
                <c:pt idx="2">
                  <c:v>32.297157941304128</c:v>
                </c:pt>
                <c:pt idx="3">
                  <c:v>34.791918917309957</c:v>
                </c:pt>
                <c:pt idx="4">
                  <c:v>35.243603658312352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'[examining the MATLAB results4.xlsx]Model solutions'!$O$30</c:f>
              <c:strCache>
                <c:ptCount val="1"/>
                <c:pt idx="0">
                  <c:v>D-BIC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solutions'!$O$31:$O$35</c:f>
              <c:numCache>
                <c:formatCode>General</c:formatCode>
                <c:ptCount val="5"/>
                <c:pt idx="0">
                  <c:v>22.994585133543886</c:v>
                </c:pt>
                <c:pt idx="1">
                  <c:v>19.275058162494528</c:v>
                </c:pt>
                <c:pt idx="2">
                  <c:v>22.355850162684433</c:v>
                </c:pt>
                <c:pt idx="3">
                  <c:v>21.346677641542886</c:v>
                </c:pt>
                <c:pt idx="4">
                  <c:v>27.211339179638902</c:v>
                </c:pt>
              </c:numCache>
            </c:numRef>
          </c:val>
          <c:smooth val="0"/>
        </c:ser>
        <c:ser>
          <c:idx val="4"/>
          <c:order val="2"/>
          <c:tx>
            <c:strRef>
              <c:f>'[examining the MATLAB results4.xlsx]Model solutions'!$Q$30</c:f>
              <c:strCache>
                <c:ptCount val="1"/>
                <c:pt idx="0">
                  <c:v>H-BIC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dPt>
            <c:idx val="3"/>
            <c:marker>
              <c:spPr>
                <a:solidFill>
                  <a:schemeClr val="bg1"/>
                </a:solidFill>
                <a:ln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</c:dPt>
          <c:cat>
            <c:numRef>
              <c:f>'[examining the MATLAB results4.xlsx]Model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solutions'!$Q$31:$Q$35</c:f>
              <c:numCache>
                <c:formatCode>General</c:formatCode>
                <c:ptCount val="5"/>
                <c:pt idx="0">
                  <c:v>41.652420640665198</c:v>
                </c:pt>
                <c:pt idx="1">
                  <c:v>39.6729248022653</c:v>
                </c:pt>
                <c:pt idx="2">
                  <c:v>52.025978063365699</c:v>
                </c:pt>
                <c:pt idx="3">
                  <c:v>65.372725735484849</c:v>
                </c:pt>
                <c:pt idx="4">
                  <c:v>110.587027197048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107456"/>
        <c:axId val="40171136"/>
      </c:lineChart>
      <c:catAx>
        <c:axId val="177107456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one"/>
        <c:crossAx val="40171136"/>
        <c:crosses val="autoZero"/>
        <c:auto val="1"/>
        <c:lblAlgn val="ctr"/>
        <c:lblOffset val="100"/>
        <c:noMultiLvlLbl val="0"/>
      </c:catAx>
      <c:valAx>
        <c:axId val="40171136"/>
        <c:scaling>
          <c:orientation val="minMax"/>
          <c:max val="200"/>
        </c:scaling>
        <c:delete val="0"/>
        <c:axPos val="r"/>
        <c:majorGridlines/>
        <c:numFmt formatCode="General" sourceLinked="1"/>
        <c:majorTickMark val="out"/>
        <c:minorTickMark val="none"/>
        <c:tickLblPos val="low"/>
        <c:crossAx val="177107456"/>
        <c:crossesAt val="1980"/>
        <c:crossBetween val="between"/>
        <c:majorUnit val="100"/>
      </c:valAx>
    </c:plotArea>
    <c:plotVisOnly val="1"/>
    <c:dispBlanksAs val="gap"/>
    <c:showDLblsOverMax val="0"/>
  </c:chart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BIC</a:t>
            </a:r>
          </a:p>
        </c:rich>
      </c:tx>
      <c:layout>
        <c:manualLayout>
          <c:xMode val="edge"/>
          <c:yMode val="edge"/>
          <c:x val="0.26521515282896169"/>
          <c:y val="5.9128208112669486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4.7815036051528127E-2"/>
          <c:y val="8.9450037828085902E-2"/>
          <c:w val="0.79959951126798801"/>
          <c:h val="0.83588197637199613"/>
        </c:manualLayout>
      </c:layout>
      <c:lineChart>
        <c:grouping val="standard"/>
        <c:varyColors val="0"/>
        <c:ser>
          <c:idx val="1"/>
          <c:order val="0"/>
          <c:tx>
            <c:strRef>
              <c:f>'[examining the MATLAB results4.xlsx]Model solutions'!$E$30</c:f>
              <c:strCache>
                <c:ptCount val="1"/>
                <c:pt idx="0">
                  <c:v>C-BIC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solutions'!$E$31:$E$35</c:f>
              <c:numCache>
                <c:formatCode>General</c:formatCode>
                <c:ptCount val="5"/>
                <c:pt idx="0">
                  <c:v>21.944510811138979</c:v>
                </c:pt>
                <c:pt idx="1">
                  <c:v>24.826644394215187</c:v>
                </c:pt>
                <c:pt idx="2">
                  <c:v>31.945303080922166</c:v>
                </c:pt>
                <c:pt idx="3">
                  <c:v>29.477131564492201</c:v>
                </c:pt>
                <c:pt idx="4">
                  <c:v>44.540832119199301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'[examining the MATLAB results4.xlsx]Model solutions'!$E$30</c:f>
              <c:strCache>
                <c:ptCount val="1"/>
                <c:pt idx="0">
                  <c:v>C-BIC</c:v>
                </c:pt>
              </c:strCache>
            </c:strRef>
          </c:tx>
          <c:spPr>
            <a:ln>
              <a:noFill/>
              <a:prstDash val="dash"/>
            </a:ln>
          </c:spPr>
          <c:marker>
            <c:symbol val="none"/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solutions'!$E$31:$E$35</c:f>
              <c:numCache>
                <c:formatCode>General</c:formatCode>
                <c:ptCount val="5"/>
                <c:pt idx="0">
                  <c:v>21.944510811138979</c:v>
                </c:pt>
                <c:pt idx="1">
                  <c:v>24.826644394215187</c:v>
                </c:pt>
                <c:pt idx="2">
                  <c:v>31.945303080922166</c:v>
                </c:pt>
                <c:pt idx="3">
                  <c:v>29.477131564492201</c:v>
                </c:pt>
                <c:pt idx="4">
                  <c:v>44.540832119199301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'[examining the MATLAB results4.xlsx]Model solutions'!$G$30</c:f>
              <c:strCache>
                <c:ptCount val="1"/>
                <c:pt idx="0">
                  <c:v>D-BIC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solutions'!$G$31:$G$35</c:f>
              <c:numCache>
                <c:formatCode>General</c:formatCode>
                <c:ptCount val="5"/>
                <c:pt idx="0">
                  <c:v>20.619455010843314</c:v>
                </c:pt>
                <c:pt idx="1">
                  <c:v>18.362636756835489</c:v>
                </c:pt>
                <c:pt idx="2">
                  <c:v>21.5460294225526</c:v>
                </c:pt>
                <c:pt idx="3">
                  <c:v>21.1428677780697</c:v>
                </c:pt>
                <c:pt idx="4">
                  <c:v>26.466914502062089</c:v>
                </c:pt>
              </c:numCache>
            </c:numRef>
          </c:val>
          <c:smooth val="0"/>
        </c:ser>
        <c:ser>
          <c:idx val="4"/>
          <c:order val="3"/>
          <c:tx>
            <c:strRef>
              <c:f>'[examining the MATLAB results4.xlsx]Model solutions'!$G$30</c:f>
              <c:strCache>
                <c:ptCount val="1"/>
                <c:pt idx="0">
                  <c:v>D-BIC</c:v>
                </c:pt>
              </c:strCache>
            </c:strRef>
          </c:tx>
          <c:spPr>
            <a:ln w="28575">
              <a:noFill/>
              <a:prstDash val="dash"/>
            </a:ln>
            <a:effectLst>
              <a:outerShdw blurRad="25400" dist="38100" dir="2700000" sx="99000" sy="99000" algn="tl" rotWithShape="0">
                <a:prstClr val="black">
                  <a:alpha val="45000"/>
                </a:prstClr>
              </a:outerShdw>
            </a:effectLst>
          </c:spPr>
          <c:marker>
            <c:symbol val="none"/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solutions'!$G$31:$G$35</c:f>
              <c:numCache>
                <c:formatCode>General</c:formatCode>
                <c:ptCount val="5"/>
                <c:pt idx="0">
                  <c:v>20.619455010843314</c:v>
                </c:pt>
                <c:pt idx="1">
                  <c:v>18.362636756835489</c:v>
                </c:pt>
                <c:pt idx="2">
                  <c:v>21.5460294225526</c:v>
                </c:pt>
                <c:pt idx="3">
                  <c:v>21.1428677780697</c:v>
                </c:pt>
                <c:pt idx="4">
                  <c:v>26.466914502062089</c:v>
                </c:pt>
              </c:numCache>
            </c:numRef>
          </c:val>
          <c:smooth val="0"/>
        </c:ser>
        <c:ser>
          <c:idx val="5"/>
          <c:order val="4"/>
          <c:tx>
            <c:strRef>
              <c:f>'[examining the MATLAB results4.xlsx]Model solutions'!$I$30</c:f>
              <c:strCache>
                <c:ptCount val="1"/>
                <c:pt idx="0">
                  <c:v>H-BIC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solutions'!$I$31:$I$35</c:f>
              <c:numCache>
                <c:formatCode>General</c:formatCode>
                <c:ptCount val="5"/>
                <c:pt idx="0">
                  <c:v>38.90375780277973</c:v>
                </c:pt>
                <c:pt idx="1">
                  <c:v>37.736583396627829</c:v>
                </c:pt>
                <c:pt idx="2">
                  <c:v>44.132157174003503</c:v>
                </c:pt>
                <c:pt idx="3">
                  <c:v>48.3780418919198</c:v>
                </c:pt>
                <c:pt idx="4">
                  <c:v>71.896871173588352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107968"/>
        <c:axId val="40172864"/>
      </c:lineChart>
      <c:catAx>
        <c:axId val="177107968"/>
        <c:scaling>
          <c:orientation val="maxMin"/>
        </c:scaling>
        <c:delete val="1"/>
        <c:axPos val="b"/>
        <c:numFmt formatCode="General" sourceLinked="1"/>
        <c:majorTickMark val="out"/>
        <c:minorTickMark val="none"/>
        <c:tickLblPos val="none"/>
        <c:crossAx val="40172864"/>
        <c:crosses val="autoZero"/>
        <c:auto val="1"/>
        <c:lblAlgn val="ctr"/>
        <c:lblOffset val="100"/>
        <c:noMultiLvlLbl val="0"/>
      </c:catAx>
      <c:valAx>
        <c:axId val="40172864"/>
        <c:scaling>
          <c:orientation val="minMax"/>
          <c:max val="80"/>
        </c:scaling>
        <c:delete val="0"/>
        <c:axPos val="r"/>
        <c:majorGridlines/>
        <c:numFmt formatCode="General" sourceLinked="1"/>
        <c:majorTickMark val="out"/>
        <c:minorTickMark val="none"/>
        <c:tickLblPos val="low"/>
        <c:crossAx val="177107968"/>
        <c:crossesAt val="1980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 smtClean="0">
              <a:effectLst/>
            </a:endParaRPr>
          </a:p>
        </c:rich>
      </c:tx>
      <c:layout>
        <c:manualLayout>
          <c:xMode val="edge"/>
          <c:yMode val="edge"/>
          <c:x val="0.26049975386141477"/>
          <c:y val="5.2815468456570432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'[examining the MATLAB results4.xlsx]Model solutions'!$C$57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'[examining the MATLAB results4.xlsx]Model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solutions'!$D$57:$H$57</c:f>
              <c:numCache>
                <c:formatCode>General</c:formatCode>
                <c:ptCount val="5"/>
                <c:pt idx="0">
                  <c:v>6.8414132817629994E-2</c:v>
                </c:pt>
                <c:pt idx="1">
                  <c:v>6.9916131790427313E-2</c:v>
                </c:pt>
                <c:pt idx="2">
                  <c:v>0.10051297796864719</c:v>
                </c:pt>
                <c:pt idx="3">
                  <c:v>9.9829907658272807E-2</c:v>
                </c:pt>
                <c:pt idx="4">
                  <c:v>0.11768852561484811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'[examining the MATLAB results4.xlsx]Model solutions'!$C$58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solutions'!$D$58:$H$58</c:f>
              <c:numCache>
                <c:formatCode>General</c:formatCode>
                <c:ptCount val="5"/>
                <c:pt idx="0">
                  <c:v>5.1181839912599815E-2</c:v>
                </c:pt>
                <c:pt idx="1">
                  <c:v>5.706475098617779E-2</c:v>
                </c:pt>
                <c:pt idx="2">
                  <c:v>8.1584439672725162E-2</c:v>
                </c:pt>
                <c:pt idx="3">
                  <c:v>7.1417397607728458E-2</c:v>
                </c:pt>
                <c:pt idx="4">
                  <c:v>0.11393847497053312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'[examining the MATLAB results4.xlsx]Model solutions'!$C$59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solutions'!$D$59:$H$59</c:f>
              <c:numCache>
                <c:formatCode>General</c:formatCode>
                <c:ptCount val="5"/>
                <c:pt idx="0">
                  <c:v>7.8027577567794937E-2</c:v>
                </c:pt>
                <c:pt idx="1">
                  <c:v>6.6683359332434869E-2</c:v>
                </c:pt>
                <c:pt idx="2">
                  <c:v>8.9238394479488267E-2</c:v>
                </c:pt>
                <c:pt idx="3">
                  <c:v>6.8581759410079476E-2</c:v>
                </c:pt>
                <c:pt idx="4">
                  <c:v>9.4094865017941495E-2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064960"/>
        <c:axId val="180413568"/>
      </c:lineChart>
      <c:catAx>
        <c:axId val="1770649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80413568"/>
        <c:crosses val="autoZero"/>
        <c:auto val="1"/>
        <c:lblAlgn val="ctr"/>
        <c:lblOffset val="100"/>
        <c:noMultiLvlLbl val="0"/>
      </c:catAx>
      <c:valAx>
        <c:axId val="180413568"/>
        <c:scaling>
          <c:orientation val="minMax"/>
          <c:max val="0.15000000000000013"/>
          <c:min val="5.0000000000000024E-2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177064960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/>
          </a:p>
        </c:rich>
      </c:tx>
      <c:layout>
        <c:manualLayout>
          <c:xMode val="edge"/>
          <c:yMode val="edge"/>
          <c:x val="0.25954271660982881"/>
          <c:y val="2.1737852904913191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'[examining the WINBUGS results.xlsx]Model solutions'!$K$57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dk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'[examining the WINBUGS results.xlsx]Model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solutions'!$L$57:$P$57</c:f>
              <c:numCache>
                <c:formatCode>General</c:formatCode>
                <c:ptCount val="5"/>
                <c:pt idx="0">
                  <c:v>7.7871603236078932E-2</c:v>
                </c:pt>
                <c:pt idx="1">
                  <c:v>9.8685661581968162E-2</c:v>
                </c:pt>
                <c:pt idx="2">
                  <c:v>0.1488618053746821</c:v>
                </c:pt>
                <c:pt idx="3">
                  <c:v>0.19617681743548002</c:v>
                </c:pt>
                <c:pt idx="4">
                  <c:v>0.26877611372452581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'[examining the WINBUGS results.xlsx]Model solutions'!$K$58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solutions'!$L$58:$P$58</c:f>
              <c:numCache>
                <c:formatCode>General</c:formatCode>
                <c:ptCount val="5"/>
                <c:pt idx="0">
                  <c:v>5.4367148551773714E-2</c:v>
                </c:pt>
                <c:pt idx="1">
                  <c:v>4.8597536569906723E-2</c:v>
                </c:pt>
                <c:pt idx="2">
                  <c:v>6.5478756155485582E-2</c:v>
                </c:pt>
                <c:pt idx="3">
                  <c:v>5.2825486313804793E-2</c:v>
                </c:pt>
                <c:pt idx="4">
                  <c:v>8.2391337812442164E-2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'[examining the WINBUGS results.xlsx]Model solutions'!$K$59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solutions'!$L$59:$P$59</c:f>
              <c:numCache>
                <c:formatCode>General</c:formatCode>
                <c:ptCount val="5"/>
                <c:pt idx="0">
                  <c:v>0.30171398703581093</c:v>
                </c:pt>
                <c:pt idx="1">
                  <c:v>0.26719743343321728</c:v>
                </c:pt>
                <c:pt idx="2">
                  <c:v>0.28556214657051066</c:v>
                </c:pt>
                <c:pt idx="3">
                  <c:v>0.29280751721639992</c:v>
                </c:pt>
                <c:pt idx="4">
                  <c:v>0.30632604422317483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46112"/>
        <c:axId val="34195712"/>
      </c:lineChart>
      <c:catAx>
        <c:axId val="883461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34195712"/>
        <c:crosses val="autoZero"/>
        <c:auto val="1"/>
        <c:lblAlgn val="ctr"/>
        <c:lblOffset val="100"/>
        <c:noMultiLvlLbl val="0"/>
      </c:catAx>
      <c:valAx>
        <c:axId val="34195712"/>
        <c:scaling>
          <c:orientation val="minMax"/>
          <c:max val="0.35000000000000026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88346112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/>
          </a:p>
        </c:rich>
      </c:tx>
      <c:layout>
        <c:manualLayout>
          <c:xMode val="edge"/>
          <c:yMode val="edge"/>
          <c:x val="0.25954271660982881"/>
          <c:y val="2.1737852904913191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'[examining the MATLAB results4.xlsx]Model solutions'!$K$57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dk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'[examining the MATLAB results4.xlsx]Model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solutions'!$L$57:$P$57</c:f>
              <c:numCache>
                <c:formatCode>General</c:formatCode>
                <c:ptCount val="5"/>
                <c:pt idx="0">
                  <c:v>6.8944008222349001E-2</c:v>
                </c:pt>
                <c:pt idx="1">
                  <c:v>9.7565440908789797E-2</c:v>
                </c:pt>
                <c:pt idx="2">
                  <c:v>0.13164114250688333</c:v>
                </c:pt>
                <c:pt idx="3">
                  <c:v>0.14166786629256856</c:v>
                </c:pt>
                <c:pt idx="4">
                  <c:v>0.17508968886860024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'[examining the MATLAB results4.xlsx]Model solutions'!$K$58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solutions'!$L$58:$P$58</c:f>
              <c:numCache>
                <c:formatCode>General</c:formatCode>
                <c:ptCount val="5"/>
                <c:pt idx="0">
                  <c:v>5.1962601789104793E-2</c:v>
                </c:pt>
                <c:pt idx="1">
                  <c:v>6.2859260759107499E-2</c:v>
                </c:pt>
                <c:pt idx="2">
                  <c:v>7.6296774333885195E-2</c:v>
                </c:pt>
                <c:pt idx="3">
                  <c:v>7.9430754682763074E-2</c:v>
                </c:pt>
                <c:pt idx="4">
                  <c:v>0.14128334113545174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'[examining the MATLAB results4.xlsx]Model solutions'!$K$59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solutions'!$L$59:$P$59</c:f>
              <c:numCache>
                <c:formatCode>General</c:formatCode>
                <c:ptCount val="5"/>
                <c:pt idx="0">
                  <c:v>0.12266617135983089</c:v>
                </c:pt>
                <c:pt idx="1">
                  <c:v>9.7611070821636864E-2</c:v>
                </c:pt>
                <c:pt idx="2">
                  <c:v>0.12246565181697927</c:v>
                </c:pt>
                <c:pt idx="3">
                  <c:v>8.6603443832013224E-2</c:v>
                </c:pt>
                <c:pt idx="4">
                  <c:v>0.12603429807822247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108992"/>
        <c:axId val="180415296"/>
      </c:lineChart>
      <c:catAx>
        <c:axId val="1771089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80415296"/>
        <c:crosses val="autoZero"/>
        <c:auto val="1"/>
        <c:lblAlgn val="ctr"/>
        <c:lblOffset val="100"/>
        <c:noMultiLvlLbl val="0"/>
      </c:catAx>
      <c:valAx>
        <c:axId val="180415296"/>
        <c:scaling>
          <c:orientation val="minMax"/>
          <c:max val="0.2"/>
          <c:min val="5.0000000000000024E-2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177108992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/>
          </a:p>
        </c:rich>
      </c:tx>
      <c:layout>
        <c:manualLayout>
          <c:xMode val="edge"/>
          <c:yMode val="edge"/>
          <c:x val="0.25954271660982881"/>
          <c:y val="2.1737852904913205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'Model solutions'!$K$28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dk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solutions'!$L$28:$P$28</c:f>
              <c:numCache>
                <c:formatCode>General</c:formatCode>
                <c:ptCount val="5"/>
                <c:pt idx="0">
                  <c:v>1.2883041789275365</c:v>
                </c:pt>
                <c:pt idx="1">
                  <c:v>0.96647297687257261</c:v>
                </c:pt>
                <c:pt idx="2">
                  <c:v>2.2565646288140697</c:v>
                </c:pt>
                <c:pt idx="3">
                  <c:v>1.0945924670333882</c:v>
                </c:pt>
                <c:pt idx="4">
                  <c:v>1.3219603722195532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'Model solutions'!$K$29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solutions'!$L$29:$P$29</c:f>
              <c:numCache>
                <c:formatCode>General</c:formatCode>
                <c:ptCount val="5"/>
                <c:pt idx="0">
                  <c:v>5.6946547267194093E-2</c:v>
                </c:pt>
                <c:pt idx="1">
                  <c:v>5.3793238534249346E-2</c:v>
                </c:pt>
                <c:pt idx="2">
                  <c:v>7.2384264513211768E-2</c:v>
                </c:pt>
                <c:pt idx="3">
                  <c:v>5.8130192443304037E-2</c:v>
                </c:pt>
                <c:pt idx="4">
                  <c:v>9.2619121314672231E-2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'Model solutions'!$K$30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solutions'!$L$30:$P$30</c:f>
              <c:numCache>
                <c:formatCode>General</c:formatCode>
                <c:ptCount val="5"/>
                <c:pt idx="0">
                  <c:v>4.5103426506826277E-2</c:v>
                </c:pt>
                <c:pt idx="1">
                  <c:v>4.5334210423704994E-2</c:v>
                </c:pt>
                <c:pt idx="2">
                  <c:v>5.4066461305266038E-2</c:v>
                </c:pt>
                <c:pt idx="3">
                  <c:v>7.6207301263463478E-2</c:v>
                </c:pt>
                <c:pt idx="4">
                  <c:v>8.1550795962931938E-2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109504"/>
        <c:axId val="180417024"/>
      </c:lineChart>
      <c:catAx>
        <c:axId val="1771095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80417024"/>
        <c:crosses val="autoZero"/>
        <c:auto val="1"/>
        <c:lblAlgn val="ctr"/>
        <c:lblOffset val="100"/>
        <c:noMultiLvlLbl val="0"/>
      </c:catAx>
      <c:valAx>
        <c:axId val="180417024"/>
        <c:scaling>
          <c:orientation val="minMax"/>
          <c:max val="0.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177109504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 smtClean="0">
              <a:effectLst/>
            </a:endParaRPr>
          </a:p>
        </c:rich>
      </c:tx>
      <c:layout>
        <c:manualLayout>
          <c:xMode val="edge"/>
          <c:yMode val="edge"/>
          <c:x val="0.26049975386141477"/>
          <c:y val="5.2815468456570432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'Model solutions'!$C$28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solutions'!$D$28:$H$28</c:f>
              <c:numCache>
                <c:formatCode>General</c:formatCode>
                <c:ptCount val="5"/>
                <c:pt idx="0">
                  <c:v>9.9584324497450971E-2</c:v>
                </c:pt>
                <c:pt idx="1">
                  <c:v>0.10775609617408005</c:v>
                </c:pt>
                <c:pt idx="2">
                  <c:v>0.16313493227589565</c:v>
                </c:pt>
                <c:pt idx="3">
                  <c:v>0.17718368536270521</c:v>
                </c:pt>
                <c:pt idx="4">
                  <c:v>0.21981412868521993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'Model solutions'!$C$29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solutions'!$D$29:$H$29</c:f>
              <c:numCache>
                <c:formatCode>General</c:formatCode>
                <c:ptCount val="5"/>
                <c:pt idx="0">
                  <c:v>5.3114178554285352E-2</c:v>
                </c:pt>
                <c:pt idx="1">
                  <c:v>5.4928251013929272E-2</c:v>
                </c:pt>
                <c:pt idx="2">
                  <c:v>6.9586233061804378E-2</c:v>
                </c:pt>
                <c:pt idx="3">
                  <c:v>6.1215230709938583E-2</c:v>
                </c:pt>
                <c:pt idx="4">
                  <c:v>8.93697070949417E-2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'Model solutions'!$C$30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solutions'!$D$30:$H$30</c:f>
              <c:numCache>
                <c:formatCode>General</c:formatCode>
                <c:ptCount val="5"/>
                <c:pt idx="0">
                  <c:v>5.4644382445038525E-2</c:v>
                </c:pt>
                <c:pt idx="1">
                  <c:v>5.3861518302147651E-2</c:v>
                </c:pt>
                <c:pt idx="2">
                  <c:v>6.8692327595255398E-2</c:v>
                </c:pt>
                <c:pt idx="3">
                  <c:v>6.7023477877471746E-2</c:v>
                </c:pt>
                <c:pt idx="4">
                  <c:v>8.5987164788817599E-2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110528"/>
        <c:axId val="180418752"/>
      </c:lineChart>
      <c:catAx>
        <c:axId val="1771105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80418752"/>
        <c:crosses val="autoZero"/>
        <c:auto val="1"/>
        <c:lblAlgn val="ctr"/>
        <c:lblOffset val="100"/>
        <c:noMultiLvlLbl val="0"/>
      </c:catAx>
      <c:valAx>
        <c:axId val="180418752"/>
        <c:scaling>
          <c:orientation val="minMax"/>
          <c:max val="0.1"/>
          <c:min val="0.05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177110528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 smtClean="0">
              <a:effectLst/>
            </a:endParaRPr>
          </a:p>
        </c:rich>
      </c:tx>
      <c:layout>
        <c:manualLayout>
          <c:xMode val="edge"/>
          <c:yMode val="edge"/>
          <c:x val="0.36604142491055031"/>
          <c:y val="6.7905602301304824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'Model solutions'!$C$28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solutions'!$D$28:$H$28</c:f>
              <c:numCache>
                <c:formatCode>General</c:formatCode>
                <c:ptCount val="5"/>
                <c:pt idx="0">
                  <c:v>9.9584324497450971E-2</c:v>
                </c:pt>
                <c:pt idx="1">
                  <c:v>0.10775609617408005</c:v>
                </c:pt>
                <c:pt idx="2">
                  <c:v>0.16313493227589565</c:v>
                </c:pt>
                <c:pt idx="3">
                  <c:v>0.17718368536270521</c:v>
                </c:pt>
                <c:pt idx="4">
                  <c:v>0.21981412868521993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'Model solutions'!$C$29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solutions'!$D$29:$H$29</c:f>
              <c:numCache>
                <c:formatCode>General</c:formatCode>
                <c:ptCount val="5"/>
                <c:pt idx="0">
                  <c:v>5.3114178554285352E-2</c:v>
                </c:pt>
                <c:pt idx="1">
                  <c:v>5.4928251013929272E-2</c:v>
                </c:pt>
                <c:pt idx="2">
                  <c:v>6.9586233061804378E-2</c:v>
                </c:pt>
                <c:pt idx="3">
                  <c:v>6.1215230709938583E-2</c:v>
                </c:pt>
                <c:pt idx="4">
                  <c:v>8.93697070949417E-2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'Model solutions'!$C$30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solutions'!$D$30:$H$30</c:f>
              <c:numCache>
                <c:formatCode>General</c:formatCode>
                <c:ptCount val="5"/>
                <c:pt idx="0">
                  <c:v>5.4644382445038525E-2</c:v>
                </c:pt>
                <c:pt idx="1">
                  <c:v>5.3861518302147651E-2</c:v>
                </c:pt>
                <c:pt idx="2">
                  <c:v>6.8692327595255398E-2</c:v>
                </c:pt>
                <c:pt idx="3">
                  <c:v>6.7023477877471746E-2</c:v>
                </c:pt>
                <c:pt idx="4">
                  <c:v>8.5987164788817599E-2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2730752"/>
        <c:axId val="182435840"/>
      </c:lineChart>
      <c:catAx>
        <c:axId val="1827307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82435840"/>
        <c:crosses val="autoZero"/>
        <c:auto val="1"/>
        <c:lblAlgn val="ctr"/>
        <c:lblOffset val="100"/>
        <c:noMultiLvlLbl val="0"/>
      </c:catAx>
      <c:valAx>
        <c:axId val="182435840"/>
        <c:scaling>
          <c:orientation val="minMax"/>
          <c:max val="0.2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182730752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/>
          </a:p>
        </c:rich>
      </c:tx>
      <c:layout>
        <c:manualLayout>
          <c:xMode val="edge"/>
          <c:yMode val="edge"/>
          <c:x val="0.3462398199003171"/>
          <c:y val="3.6229754841521924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'Model solutions'!$K$28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dk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solutions'!$L$28:$P$28</c:f>
              <c:numCache>
                <c:formatCode>General</c:formatCode>
                <c:ptCount val="5"/>
                <c:pt idx="0">
                  <c:v>1.2883041789275365</c:v>
                </c:pt>
                <c:pt idx="1">
                  <c:v>0.96647297687257261</c:v>
                </c:pt>
                <c:pt idx="2">
                  <c:v>2.2565646288140697</c:v>
                </c:pt>
                <c:pt idx="3">
                  <c:v>1.0945924670333882</c:v>
                </c:pt>
                <c:pt idx="4">
                  <c:v>1.3219603722195532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'Model solutions'!$K$29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solutions'!$L$29:$P$29</c:f>
              <c:numCache>
                <c:formatCode>General</c:formatCode>
                <c:ptCount val="5"/>
                <c:pt idx="0">
                  <c:v>5.6946547267194093E-2</c:v>
                </c:pt>
                <c:pt idx="1">
                  <c:v>5.3793238534249346E-2</c:v>
                </c:pt>
                <c:pt idx="2">
                  <c:v>7.2384264513211768E-2</c:v>
                </c:pt>
                <c:pt idx="3">
                  <c:v>5.8130192443304037E-2</c:v>
                </c:pt>
                <c:pt idx="4">
                  <c:v>9.2619121314672231E-2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'Model solutions'!$K$30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solutions'!$L$30:$P$30</c:f>
              <c:numCache>
                <c:formatCode>General</c:formatCode>
                <c:ptCount val="5"/>
                <c:pt idx="0">
                  <c:v>4.5103426506826277E-2</c:v>
                </c:pt>
                <c:pt idx="1">
                  <c:v>4.5334210423704994E-2</c:v>
                </c:pt>
                <c:pt idx="2">
                  <c:v>5.4066461305266038E-2</c:v>
                </c:pt>
                <c:pt idx="3">
                  <c:v>7.6207301263463478E-2</c:v>
                </c:pt>
                <c:pt idx="4">
                  <c:v>8.1550795962931938E-2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2731264"/>
        <c:axId val="182437568"/>
      </c:lineChart>
      <c:catAx>
        <c:axId val="1827312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82437568"/>
        <c:crosses val="autoZero"/>
        <c:auto val="1"/>
        <c:lblAlgn val="ctr"/>
        <c:lblOffset val="100"/>
        <c:noMultiLvlLbl val="0"/>
      </c:catAx>
      <c:valAx>
        <c:axId val="182437568"/>
        <c:scaling>
          <c:orientation val="minMax"/>
          <c:max val="0.2"/>
          <c:min val="5.0000000000000024E-2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182731264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'Model solutions'!$D$35</c:f>
              <c:strCache>
                <c:ptCount val="1"/>
                <c:pt idx="0">
                  <c:v>Diffusion</c:v>
                </c:pt>
              </c:strCache>
            </c:strRef>
          </c:tx>
          <c:spPr>
            <a:ln w="38100">
              <a:solidFill>
                <a:schemeClr val="accent2"/>
              </a:solidFill>
            </a:ln>
          </c:spPr>
          <c:marker>
            <c:symbol val="circle"/>
            <c:size val="7"/>
            <c:spPr>
              <a:solidFill>
                <a:sysClr val="window" lastClr="FFFFFF"/>
              </a:solidFill>
              <a:ln>
                <a:solidFill>
                  <a:srgbClr val="F79646">
                    <a:lumMod val="75000"/>
                  </a:srgbClr>
                </a:solidFill>
              </a:ln>
            </c:spPr>
          </c:marker>
          <c:cat>
            <c:numRef>
              <c:f>'Model solutions'!$C$36:$C$40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solutions'!$D$36:$D$40</c:f>
              <c:numCache>
                <c:formatCode>General</c:formatCode>
                <c:ptCount val="5"/>
                <c:pt idx="0">
                  <c:v>-85.679999999999993</c:v>
                </c:pt>
                <c:pt idx="1">
                  <c:v>-86.66</c:v>
                </c:pt>
                <c:pt idx="2">
                  <c:v>-78.679999999999993</c:v>
                </c:pt>
                <c:pt idx="3">
                  <c:v>-89.58</c:v>
                </c:pt>
                <c:pt idx="4">
                  <c:v>-67.81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'Model solutions'!$E$35</c:f>
              <c:strCache>
                <c:ptCount val="1"/>
                <c:pt idx="0">
                  <c:v>Contagion</c:v>
                </c:pt>
              </c:strCache>
            </c:strRef>
          </c:tx>
          <c:spPr>
            <a:ln w="38100"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ysClr val="window" lastClr="FFFFFF"/>
              </a:solidFill>
              <a:ln>
                <a:solidFill>
                  <a:prstClr val="black"/>
                </a:solidFill>
              </a:ln>
            </c:spPr>
          </c:marker>
          <c:cat>
            <c:numRef>
              <c:f>'Model solutions'!$C$36:$C$40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solutions'!$E$36:$E$40</c:f>
              <c:numCache>
                <c:formatCode>General</c:formatCode>
                <c:ptCount val="5"/>
                <c:pt idx="0">
                  <c:v>-65.73</c:v>
                </c:pt>
                <c:pt idx="1">
                  <c:v>-65.88</c:v>
                </c:pt>
                <c:pt idx="2">
                  <c:v>-52.65</c:v>
                </c:pt>
                <c:pt idx="3">
                  <c:v>-47.42</c:v>
                </c:pt>
                <c:pt idx="4">
                  <c:v>-42.96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'Model solutions'!$F$35</c:f>
              <c:strCache>
                <c:ptCount val="1"/>
                <c:pt idx="0">
                  <c:v>Hybrid</c:v>
                </c:pt>
              </c:strCache>
            </c:strRef>
          </c:tx>
          <c:spPr>
            <a:ln w="38100">
              <a:solidFill>
                <a:srgbClr val="00B0F0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rgbClr val="00B0F0"/>
                </a:solidFill>
              </a:ln>
            </c:spPr>
          </c:marker>
          <c:cat>
            <c:numRef>
              <c:f>'Model solutions'!$C$36:$C$40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solutions'!$F$36:$F$40</c:f>
              <c:numCache>
                <c:formatCode>General</c:formatCode>
                <c:ptCount val="5"/>
                <c:pt idx="0">
                  <c:v>-82.81</c:v>
                </c:pt>
                <c:pt idx="1">
                  <c:v>-85.55</c:v>
                </c:pt>
                <c:pt idx="2">
                  <c:v>-76.2</c:v>
                </c:pt>
                <c:pt idx="3">
                  <c:v>-87.490000000000009</c:v>
                </c:pt>
                <c:pt idx="4">
                  <c:v>-67.86999999999999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0650496"/>
        <c:axId val="182442752"/>
      </c:lineChart>
      <c:catAx>
        <c:axId val="1806504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82442752"/>
        <c:crosses val="autoZero"/>
        <c:auto val="1"/>
        <c:lblAlgn val="ctr"/>
        <c:lblOffset val="100"/>
        <c:noMultiLvlLbl val="0"/>
      </c:catAx>
      <c:valAx>
        <c:axId val="182442752"/>
        <c:scaling>
          <c:orientation val="minMax"/>
          <c:max val="-40"/>
          <c:min val="-1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065049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'Model solutions'!$D$35</c:f>
              <c:strCache>
                <c:ptCount val="1"/>
                <c:pt idx="0">
                  <c:v>Diffusion</c:v>
                </c:pt>
              </c:strCache>
            </c:strRef>
          </c:tx>
          <c:spPr>
            <a:ln w="38100">
              <a:solidFill>
                <a:schemeClr val="accent2"/>
              </a:solidFill>
            </a:ln>
          </c:spPr>
          <c:marker>
            <c:symbol val="circle"/>
            <c:size val="7"/>
            <c:spPr>
              <a:solidFill>
                <a:sysClr val="window" lastClr="FFFFFF"/>
              </a:solidFill>
              <a:ln>
                <a:solidFill>
                  <a:srgbClr val="F79646">
                    <a:lumMod val="75000"/>
                  </a:srgbClr>
                </a:solidFill>
              </a:ln>
            </c:spPr>
          </c:marker>
          <c:cat>
            <c:numRef>
              <c:f>'Model solutions'!$C$44:$C$48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solutions'!$D$44:$D$48</c:f>
              <c:numCache>
                <c:formatCode>General</c:formatCode>
                <c:ptCount val="5"/>
                <c:pt idx="0">
                  <c:v>-90.3</c:v>
                </c:pt>
                <c:pt idx="1">
                  <c:v>-92.6</c:v>
                </c:pt>
                <c:pt idx="2">
                  <c:v>-84.3</c:v>
                </c:pt>
                <c:pt idx="3">
                  <c:v>-97</c:v>
                </c:pt>
                <c:pt idx="4">
                  <c:v>-75.5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'Model solutions'!$E$35</c:f>
              <c:strCache>
                <c:ptCount val="1"/>
                <c:pt idx="0">
                  <c:v>Contagion</c:v>
                </c:pt>
              </c:strCache>
            </c:strRef>
          </c:tx>
          <c:spPr>
            <a:ln w="38100"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ysClr val="window" lastClr="FFFFFF"/>
              </a:solidFill>
              <a:ln>
                <a:solidFill>
                  <a:prstClr val="black"/>
                </a:solidFill>
              </a:ln>
            </c:spPr>
          </c:marker>
          <c:cat>
            <c:numRef>
              <c:f>'Model solutions'!$C$44:$C$48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solutions'!$E$44:$E$48</c:f>
              <c:numCache>
                <c:formatCode>General</c:formatCode>
                <c:ptCount val="5"/>
                <c:pt idx="0">
                  <c:v>-82.5</c:v>
                </c:pt>
                <c:pt idx="1">
                  <c:v>-85.7</c:v>
                </c:pt>
                <c:pt idx="2">
                  <c:v>-72.2</c:v>
                </c:pt>
                <c:pt idx="3">
                  <c:v>-73.2</c:v>
                </c:pt>
                <c:pt idx="4">
                  <c:v>-65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'Model solutions'!$F$35</c:f>
              <c:strCache>
                <c:ptCount val="1"/>
                <c:pt idx="0">
                  <c:v>Hybrid</c:v>
                </c:pt>
              </c:strCache>
            </c:strRef>
          </c:tx>
          <c:spPr>
            <a:ln w="38100">
              <a:solidFill>
                <a:srgbClr val="00B0F0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rgbClr val="00B0F0"/>
                </a:solidFill>
              </a:ln>
            </c:spPr>
          </c:marker>
          <c:cat>
            <c:numRef>
              <c:f>'Model solutions'!$C$44:$C$48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solutions'!$F$44:$F$48</c:f>
              <c:numCache>
                <c:formatCode>General</c:formatCode>
                <c:ptCount val="5"/>
                <c:pt idx="0">
                  <c:v>-89.4</c:v>
                </c:pt>
                <c:pt idx="1">
                  <c:v>-92.5</c:v>
                </c:pt>
                <c:pt idx="2">
                  <c:v>-83</c:v>
                </c:pt>
                <c:pt idx="3">
                  <c:v>-94.3</c:v>
                </c:pt>
                <c:pt idx="4">
                  <c:v>-76.5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0651520"/>
        <c:axId val="81666624"/>
      </c:lineChart>
      <c:catAx>
        <c:axId val="180651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81666624"/>
        <c:crosses val="autoZero"/>
        <c:auto val="1"/>
        <c:lblAlgn val="ctr"/>
        <c:lblOffset val="100"/>
        <c:noMultiLvlLbl val="0"/>
      </c:catAx>
      <c:valAx>
        <c:axId val="81666624"/>
        <c:scaling>
          <c:orientation val="minMax"/>
          <c:max val="-40"/>
          <c:min val="-1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065152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 smtClean="0">
              <a:effectLst/>
            </a:endParaRPr>
          </a:p>
        </c:rich>
      </c:tx>
      <c:layout>
        <c:manualLayout>
          <c:xMode val="edge"/>
          <c:yMode val="edge"/>
          <c:x val="0.26049975386141477"/>
          <c:y val="5.2815468456570432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'[examining the WINBUGS results.xlsx]Model solutions'!$C$57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'[examining the WINBUGS results.xlsx]Model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solutions'!$D$57:$H$57</c:f>
              <c:numCache>
                <c:formatCode>General</c:formatCode>
                <c:ptCount val="5"/>
                <c:pt idx="0">
                  <c:v>6.860955449616403E-2</c:v>
                </c:pt>
                <c:pt idx="1">
                  <c:v>7.024843062556807E-2</c:v>
                </c:pt>
                <c:pt idx="2">
                  <c:v>9.8836497663416623E-2</c:v>
                </c:pt>
                <c:pt idx="3">
                  <c:v>9.8739678731051578E-2</c:v>
                </c:pt>
                <c:pt idx="4">
                  <c:v>0.11883451454266102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'[examining the WINBUGS results.xlsx]Model solutions'!$C$58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solutions'!$D$58:$H$58</c:f>
              <c:numCache>
                <c:formatCode>General</c:formatCode>
                <c:ptCount val="5"/>
                <c:pt idx="0">
                  <c:v>5.1650973035423493E-2</c:v>
                </c:pt>
                <c:pt idx="1">
                  <c:v>5.3314833092973822E-2</c:v>
                </c:pt>
                <c:pt idx="2">
                  <c:v>7.7596985952528938E-2</c:v>
                </c:pt>
                <c:pt idx="3">
                  <c:v>5.8824009798792681E-2</c:v>
                </c:pt>
                <c:pt idx="4">
                  <c:v>8.6241215102815239E-2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'[examining the WINBUGS results.xlsx]Model solutions'!$C$59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solutions'!$D$59:$H$59</c:f>
              <c:numCache>
                <c:formatCode>General</c:formatCode>
                <c:ptCount val="5"/>
                <c:pt idx="0">
                  <c:v>0.15766285052810641</c:v>
                </c:pt>
                <c:pt idx="1">
                  <c:v>0.13726486810485797</c:v>
                </c:pt>
                <c:pt idx="2">
                  <c:v>0.14415757969817916</c:v>
                </c:pt>
                <c:pt idx="3">
                  <c:v>0.14876090483704799</c:v>
                </c:pt>
                <c:pt idx="4">
                  <c:v>0.15398878034496488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079168"/>
        <c:axId val="34197440"/>
      </c:lineChart>
      <c:catAx>
        <c:axId val="1630791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34197440"/>
        <c:crosses val="autoZero"/>
        <c:auto val="1"/>
        <c:lblAlgn val="ctr"/>
        <c:lblOffset val="100"/>
        <c:noMultiLvlLbl val="0"/>
      </c:catAx>
      <c:valAx>
        <c:axId val="34197440"/>
        <c:scaling>
          <c:orientation val="minMax"/>
          <c:max val="0.2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163079168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BIC</a:t>
            </a:r>
          </a:p>
        </c:rich>
      </c:tx>
      <c:layout>
        <c:manualLayout>
          <c:xMode val="edge"/>
          <c:yMode val="edge"/>
          <c:x val="0.2841139488012514"/>
          <c:y val="8.7046410005414687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3"/>
          <c:order val="0"/>
          <c:tx>
            <c:strRef>
              <c:f>'[examining the WINBUGS results.xlsx]Model solutions'!$M$30</c:f>
              <c:strCache>
                <c:ptCount val="1"/>
                <c:pt idx="0">
                  <c:v>C-BIC</c:v>
                </c:pt>
              </c:strCache>
            </c:strRef>
          </c:tx>
          <c:spPr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solutions'!$M$31:$M$35</c:f>
              <c:numCache>
                <c:formatCode>General</c:formatCode>
                <c:ptCount val="5"/>
                <c:pt idx="0">
                  <c:v>59.08914</c:v>
                </c:pt>
                <c:pt idx="1">
                  <c:v>50.635420000000003</c:v>
                </c:pt>
                <c:pt idx="2">
                  <c:v>45.57564</c:v>
                </c:pt>
                <c:pt idx="3">
                  <c:v>39.803370000000001</c:v>
                </c:pt>
                <c:pt idx="4">
                  <c:v>50.170083977118594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'[examining the WINBUGS results.xlsx]Model solutions'!$O$30</c:f>
              <c:strCache>
                <c:ptCount val="1"/>
                <c:pt idx="0">
                  <c:v>D-BIC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solutions'!$O$31:$O$35</c:f>
              <c:numCache>
                <c:formatCode>General</c:formatCode>
                <c:ptCount val="5"/>
                <c:pt idx="0">
                  <c:v>19.12828</c:v>
                </c:pt>
                <c:pt idx="1">
                  <c:v>16.91441</c:v>
                </c:pt>
                <c:pt idx="2">
                  <c:v>21.12772</c:v>
                </c:pt>
                <c:pt idx="3">
                  <c:v>19.610000000000014</c:v>
                </c:pt>
                <c:pt idx="4">
                  <c:v>28.538879999999999</c:v>
                </c:pt>
              </c:numCache>
            </c:numRef>
          </c:val>
          <c:smooth val="0"/>
        </c:ser>
        <c:ser>
          <c:idx val="4"/>
          <c:order val="2"/>
          <c:tx>
            <c:strRef>
              <c:f>'[examining the WINBUGS results.xlsx]Model solutions'!$Q$30</c:f>
              <c:strCache>
                <c:ptCount val="1"/>
                <c:pt idx="0">
                  <c:v>H-BIC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dPt>
            <c:idx val="3"/>
            <c:marker>
              <c:spPr>
                <a:solidFill>
                  <a:schemeClr val="bg1"/>
                </a:solidFill>
                <a:ln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</c:dPt>
          <c:cat>
            <c:numRef>
              <c:f>'[examining the WINBUGS results.xlsx]Model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solutions'!$Q$31:$Q$35</c:f>
              <c:numCache>
                <c:formatCode>General</c:formatCode>
                <c:ptCount val="5"/>
                <c:pt idx="0">
                  <c:v>106.44650000000006</c:v>
                </c:pt>
                <c:pt idx="1">
                  <c:v>116.6429</c:v>
                </c:pt>
                <c:pt idx="2">
                  <c:v>120.50409999999999</c:v>
                </c:pt>
                <c:pt idx="3">
                  <c:v>167.14479999999998</c:v>
                </c:pt>
                <c:pt idx="4">
                  <c:v>365.2294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080192"/>
        <c:axId val="34199168"/>
      </c:lineChart>
      <c:catAx>
        <c:axId val="163080192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one"/>
        <c:crossAx val="34199168"/>
        <c:crosses val="autoZero"/>
        <c:auto val="1"/>
        <c:lblAlgn val="ctr"/>
        <c:lblOffset val="100"/>
        <c:noMultiLvlLbl val="0"/>
      </c:catAx>
      <c:valAx>
        <c:axId val="34199168"/>
        <c:scaling>
          <c:orientation val="minMax"/>
          <c:max val="400"/>
        </c:scaling>
        <c:delete val="0"/>
        <c:axPos val="r"/>
        <c:majorGridlines/>
        <c:numFmt formatCode="General" sourceLinked="1"/>
        <c:majorTickMark val="out"/>
        <c:minorTickMark val="none"/>
        <c:tickLblPos val="low"/>
        <c:crossAx val="163080192"/>
        <c:crossesAt val="1980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BIC</a:t>
            </a:r>
          </a:p>
        </c:rich>
      </c:tx>
      <c:layout>
        <c:manualLayout>
          <c:xMode val="edge"/>
          <c:yMode val="edge"/>
          <c:x val="0.41643169929707624"/>
          <c:y val="6.6519234126753243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4.7815036051528127E-2"/>
          <c:y val="8.9450037828085902E-2"/>
          <c:w val="0.79959951126798801"/>
          <c:h val="0.83588197637199613"/>
        </c:manualLayout>
      </c:layout>
      <c:lineChart>
        <c:grouping val="standard"/>
        <c:varyColors val="0"/>
        <c:ser>
          <c:idx val="1"/>
          <c:order val="0"/>
          <c:tx>
            <c:strRef>
              <c:f>'[examining the WINBUGS results.xlsx]Model solutions'!$D$30</c:f>
              <c:strCache>
                <c:ptCount val="1"/>
                <c:pt idx="0">
                  <c:v>C-AIC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solutions'!$D$31:$D$35</c:f>
              <c:numCache>
                <c:formatCode>General</c:formatCode>
                <c:ptCount val="5"/>
                <c:pt idx="0">
                  <c:v>14.657210000000001</c:v>
                </c:pt>
                <c:pt idx="1">
                  <c:v>17.116530000000001</c:v>
                </c:pt>
                <c:pt idx="2">
                  <c:v>24.720649999999971</c:v>
                </c:pt>
                <c:pt idx="3">
                  <c:v>23.355979999999999</c:v>
                </c:pt>
                <c:pt idx="4">
                  <c:v>37.692439585169602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'[examining the WINBUGS results.xlsx]Model solutions'!$E$30</c:f>
              <c:strCache>
                <c:ptCount val="1"/>
                <c:pt idx="0">
                  <c:v>C-BIC</c:v>
                </c:pt>
              </c:strCache>
            </c:strRef>
          </c:tx>
          <c:spPr>
            <a:ln>
              <a:noFill/>
              <a:prstDash val="dash"/>
            </a:ln>
          </c:spPr>
          <c:marker>
            <c:symbol val="none"/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solutions'!$E$31:$E$35</c:f>
              <c:numCache>
                <c:formatCode>General</c:formatCode>
                <c:ptCount val="5"/>
                <c:pt idx="0">
                  <c:v>21.725529999999971</c:v>
                </c:pt>
                <c:pt idx="1">
                  <c:v>24.184860000000015</c:v>
                </c:pt>
                <c:pt idx="2">
                  <c:v>31.788969999999985</c:v>
                </c:pt>
                <c:pt idx="3">
                  <c:v>30.424309999999977</c:v>
                </c:pt>
                <c:pt idx="4">
                  <c:v>44.760762567257295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'[examining the WINBUGS results.xlsx]Model solutions'!$F$30</c:f>
              <c:strCache>
                <c:ptCount val="1"/>
                <c:pt idx="0">
                  <c:v>D-AIC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solutions'!$F$31:$F$35</c:f>
              <c:numCache>
                <c:formatCode>General</c:formatCode>
                <c:ptCount val="5"/>
                <c:pt idx="0">
                  <c:v>12.205640000000002</c:v>
                </c:pt>
                <c:pt idx="1">
                  <c:v>10.47321</c:v>
                </c:pt>
                <c:pt idx="2">
                  <c:v>13.87815</c:v>
                </c:pt>
                <c:pt idx="3">
                  <c:v>13.397630000000007</c:v>
                </c:pt>
                <c:pt idx="4">
                  <c:v>19.537250000000014</c:v>
                </c:pt>
              </c:numCache>
            </c:numRef>
          </c:val>
          <c:smooth val="0"/>
        </c:ser>
        <c:ser>
          <c:idx val="4"/>
          <c:order val="3"/>
          <c:tx>
            <c:strRef>
              <c:f>'[examining the WINBUGS results.xlsx]Model solutions'!$G$30</c:f>
              <c:strCache>
                <c:ptCount val="1"/>
                <c:pt idx="0">
                  <c:v>D-BIC</c:v>
                </c:pt>
              </c:strCache>
            </c:strRef>
          </c:tx>
          <c:spPr>
            <a:ln w="28575">
              <a:noFill/>
              <a:prstDash val="dash"/>
            </a:ln>
            <a:effectLst>
              <a:outerShdw blurRad="25400" dist="38100" dir="2700000" sx="99000" sy="99000" algn="tl" rotWithShape="0">
                <a:prstClr val="black">
                  <a:alpha val="45000"/>
                </a:prstClr>
              </a:outerShdw>
            </a:effectLst>
          </c:spPr>
          <c:marker>
            <c:symbol val="none"/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solutions'!$G$31:$G$35</c:f>
              <c:numCache>
                <c:formatCode>General</c:formatCode>
                <c:ptCount val="5"/>
                <c:pt idx="0">
                  <c:v>19.273969999999988</c:v>
                </c:pt>
                <c:pt idx="1">
                  <c:v>17.541530000000002</c:v>
                </c:pt>
                <c:pt idx="2">
                  <c:v>20.94646999999998</c:v>
                </c:pt>
                <c:pt idx="3">
                  <c:v>20.465949999999971</c:v>
                </c:pt>
                <c:pt idx="4">
                  <c:v>26.60558</c:v>
                </c:pt>
              </c:numCache>
            </c:numRef>
          </c:val>
          <c:smooth val="0"/>
        </c:ser>
        <c:ser>
          <c:idx val="5"/>
          <c:order val="4"/>
          <c:tx>
            <c:strRef>
              <c:f>'[examining the WINBUGS results.xlsx]Model solutions'!$I$30</c:f>
              <c:strCache>
                <c:ptCount val="1"/>
                <c:pt idx="0">
                  <c:v>H-BIC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solutions'!$I$31:$I$35</c:f>
              <c:numCache>
                <c:formatCode>General</c:formatCode>
                <c:ptCount val="5"/>
                <c:pt idx="0">
                  <c:v>49.721630000000012</c:v>
                </c:pt>
                <c:pt idx="1">
                  <c:v>53.84639</c:v>
                </c:pt>
                <c:pt idx="2">
                  <c:v>61.109840000000005</c:v>
                </c:pt>
                <c:pt idx="3">
                  <c:v>73.82335999999998</c:v>
                </c:pt>
                <c:pt idx="4">
                  <c:v>131.7294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102720"/>
        <c:axId val="34200896"/>
      </c:lineChart>
      <c:catAx>
        <c:axId val="163102720"/>
        <c:scaling>
          <c:orientation val="maxMin"/>
        </c:scaling>
        <c:delete val="1"/>
        <c:axPos val="b"/>
        <c:numFmt formatCode="General" sourceLinked="1"/>
        <c:majorTickMark val="out"/>
        <c:minorTickMark val="none"/>
        <c:tickLblPos val="none"/>
        <c:crossAx val="34200896"/>
        <c:crosses val="autoZero"/>
        <c:auto val="1"/>
        <c:lblAlgn val="ctr"/>
        <c:lblOffset val="100"/>
        <c:noMultiLvlLbl val="0"/>
      </c:catAx>
      <c:valAx>
        <c:axId val="34200896"/>
        <c:scaling>
          <c:orientation val="minMax"/>
          <c:max val="80"/>
        </c:scaling>
        <c:delete val="0"/>
        <c:axPos val="r"/>
        <c:majorGridlines/>
        <c:numFmt formatCode="General" sourceLinked="1"/>
        <c:majorTickMark val="out"/>
        <c:minorTickMark val="none"/>
        <c:tickLblPos val="low"/>
        <c:crossAx val="163102720"/>
        <c:crossesAt val="1980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BIC</a:t>
            </a:r>
          </a:p>
        </c:rich>
      </c:tx>
      <c:layout>
        <c:manualLayout>
          <c:xMode val="edge"/>
          <c:yMode val="edge"/>
          <c:x val="0.41570223703670728"/>
          <c:y val="7.9133100004922505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3"/>
          <c:order val="0"/>
          <c:tx>
            <c:strRef>
              <c:f>'[examining the WINBUGS results.xlsx]Model solutions'!$M$30</c:f>
              <c:strCache>
                <c:ptCount val="1"/>
                <c:pt idx="0">
                  <c:v>C-BIC</c:v>
                </c:pt>
              </c:strCache>
            </c:strRef>
          </c:tx>
          <c:spPr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solutions'!$M$31:$M$35</c:f>
              <c:numCache>
                <c:formatCode>General</c:formatCode>
                <c:ptCount val="5"/>
                <c:pt idx="0">
                  <c:v>59.08914</c:v>
                </c:pt>
                <c:pt idx="1">
                  <c:v>50.635420000000003</c:v>
                </c:pt>
                <c:pt idx="2">
                  <c:v>45.57564</c:v>
                </c:pt>
                <c:pt idx="3">
                  <c:v>39.803370000000001</c:v>
                </c:pt>
                <c:pt idx="4">
                  <c:v>50.170083977118594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'[examining the WINBUGS results.xlsx]Model solutions'!$O$30</c:f>
              <c:strCache>
                <c:ptCount val="1"/>
                <c:pt idx="0">
                  <c:v>D-BIC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solutions'!$O$31:$O$35</c:f>
              <c:numCache>
                <c:formatCode>General</c:formatCode>
                <c:ptCount val="5"/>
                <c:pt idx="0">
                  <c:v>19.12828</c:v>
                </c:pt>
                <c:pt idx="1">
                  <c:v>16.91441</c:v>
                </c:pt>
                <c:pt idx="2">
                  <c:v>21.12772</c:v>
                </c:pt>
                <c:pt idx="3">
                  <c:v>19.610000000000014</c:v>
                </c:pt>
                <c:pt idx="4">
                  <c:v>28.538879999999999</c:v>
                </c:pt>
              </c:numCache>
            </c:numRef>
          </c:val>
          <c:smooth val="0"/>
        </c:ser>
        <c:ser>
          <c:idx val="4"/>
          <c:order val="2"/>
          <c:tx>
            <c:strRef>
              <c:f>'[examining the WINBUGS results.xlsx]Model solutions'!$Q$30</c:f>
              <c:strCache>
                <c:ptCount val="1"/>
                <c:pt idx="0">
                  <c:v>H-BIC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dPt>
            <c:idx val="3"/>
            <c:marker>
              <c:spPr>
                <a:solidFill>
                  <a:schemeClr val="bg1"/>
                </a:solidFill>
                <a:ln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</c:dPt>
          <c:cat>
            <c:numRef>
              <c:f>'[examining the WINBUGS results.xlsx]Model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solutions'!$Q$31:$Q$35</c:f>
              <c:numCache>
                <c:formatCode>General</c:formatCode>
                <c:ptCount val="5"/>
                <c:pt idx="0">
                  <c:v>106.44650000000006</c:v>
                </c:pt>
                <c:pt idx="1">
                  <c:v>116.6429</c:v>
                </c:pt>
                <c:pt idx="2">
                  <c:v>120.50409999999999</c:v>
                </c:pt>
                <c:pt idx="3">
                  <c:v>167.14479999999998</c:v>
                </c:pt>
                <c:pt idx="4">
                  <c:v>365.2294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3103744"/>
        <c:axId val="177733632"/>
      </c:lineChart>
      <c:catAx>
        <c:axId val="163103744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one"/>
        <c:crossAx val="177733632"/>
        <c:crosses val="autoZero"/>
        <c:auto val="1"/>
        <c:lblAlgn val="ctr"/>
        <c:lblOffset val="100"/>
        <c:noMultiLvlLbl val="0"/>
      </c:catAx>
      <c:valAx>
        <c:axId val="177733632"/>
        <c:scaling>
          <c:orientation val="minMax"/>
          <c:max val="200"/>
        </c:scaling>
        <c:delete val="0"/>
        <c:axPos val="r"/>
        <c:majorGridlines/>
        <c:numFmt formatCode="General" sourceLinked="1"/>
        <c:majorTickMark val="out"/>
        <c:minorTickMark val="none"/>
        <c:tickLblPos val="low"/>
        <c:crossAx val="163103744"/>
        <c:crossesAt val="1980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 smtClean="0">
              <a:effectLst/>
            </a:endParaRPr>
          </a:p>
        </c:rich>
      </c:tx>
      <c:layout>
        <c:manualLayout>
          <c:xMode val="edge"/>
          <c:yMode val="edge"/>
          <c:x val="0.36604142491055031"/>
          <c:y val="6.7905602301304824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'[examining the WINBUGS results.xlsx]Model solutions'!$C$57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'[examining the WINBUGS results.xlsx]Model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solutions'!$D$57:$H$57</c:f>
              <c:numCache>
                <c:formatCode>General</c:formatCode>
                <c:ptCount val="5"/>
                <c:pt idx="0">
                  <c:v>6.860955449616403E-2</c:v>
                </c:pt>
                <c:pt idx="1">
                  <c:v>7.024843062556807E-2</c:v>
                </c:pt>
                <c:pt idx="2">
                  <c:v>9.8836497663416623E-2</c:v>
                </c:pt>
                <c:pt idx="3">
                  <c:v>9.8739678731051578E-2</c:v>
                </c:pt>
                <c:pt idx="4">
                  <c:v>0.11883451454266102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'[examining the WINBUGS results.xlsx]Model solutions'!$C$58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solutions'!$D$58:$H$58</c:f>
              <c:numCache>
                <c:formatCode>General</c:formatCode>
                <c:ptCount val="5"/>
                <c:pt idx="0">
                  <c:v>5.1650973035423493E-2</c:v>
                </c:pt>
                <c:pt idx="1">
                  <c:v>5.3314833092973822E-2</c:v>
                </c:pt>
                <c:pt idx="2">
                  <c:v>7.7596985952528938E-2</c:v>
                </c:pt>
                <c:pt idx="3">
                  <c:v>5.8824009798792681E-2</c:v>
                </c:pt>
                <c:pt idx="4">
                  <c:v>8.6241215102815239E-2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'[examining the WINBUGS results.xlsx]Model solutions'!$C$59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solutions'!$D$59:$H$59</c:f>
              <c:numCache>
                <c:formatCode>General</c:formatCode>
                <c:ptCount val="5"/>
                <c:pt idx="0">
                  <c:v>0.15766285052810641</c:v>
                </c:pt>
                <c:pt idx="1">
                  <c:v>0.13726486810485797</c:v>
                </c:pt>
                <c:pt idx="2">
                  <c:v>0.14415757969817916</c:v>
                </c:pt>
                <c:pt idx="3">
                  <c:v>0.14876090483704799</c:v>
                </c:pt>
                <c:pt idx="4">
                  <c:v>0.15398878034496488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040832"/>
        <c:axId val="177735360"/>
      </c:lineChart>
      <c:catAx>
        <c:axId val="1780408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77735360"/>
        <c:crosses val="autoZero"/>
        <c:auto val="1"/>
        <c:lblAlgn val="ctr"/>
        <c:lblOffset val="100"/>
        <c:noMultiLvlLbl val="0"/>
      </c:catAx>
      <c:valAx>
        <c:axId val="177735360"/>
        <c:scaling>
          <c:orientation val="minMax"/>
          <c:max val="0.2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178040832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/>
          </a:p>
        </c:rich>
      </c:tx>
      <c:layout>
        <c:manualLayout>
          <c:xMode val="edge"/>
          <c:yMode val="edge"/>
          <c:x val="0.3462398199003171"/>
          <c:y val="3.6229754841521924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'[examining the WINBUGS results.xlsx]Model solutions'!$K$57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dk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'[examining the WINBUGS results.xlsx]Model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solutions'!$L$57:$P$57</c:f>
              <c:numCache>
                <c:formatCode>General</c:formatCode>
                <c:ptCount val="5"/>
                <c:pt idx="0">
                  <c:v>7.7871603236078932E-2</c:v>
                </c:pt>
                <c:pt idx="1">
                  <c:v>9.8685661581968162E-2</c:v>
                </c:pt>
                <c:pt idx="2">
                  <c:v>0.1488618053746821</c:v>
                </c:pt>
                <c:pt idx="3">
                  <c:v>0.19617681743548002</c:v>
                </c:pt>
                <c:pt idx="4">
                  <c:v>0.26877611372452581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'[examining the WINBUGS results.xlsx]Model solutions'!$K$58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solutions'!$L$58:$P$58</c:f>
              <c:numCache>
                <c:formatCode>General</c:formatCode>
                <c:ptCount val="5"/>
                <c:pt idx="0">
                  <c:v>5.4367148551773714E-2</c:v>
                </c:pt>
                <c:pt idx="1">
                  <c:v>4.8597536569906723E-2</c:v>
                </c:pt>
                <c:pt idx="2">
                  <c:v>6.5478756155485582E-2</c:v>
                </c:pt>
                <c:pt idx="3">
                  <c:v>5.2825486313804793E-2</c:v>
                </c:pt>
                <c:pt idx="4">
                  <c:v>8.2391337812442164E-2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'[examining the WINBUGS results.xlsx]Model solutions'!$K$59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solutions'!$L$59:$P$59</c:f>
              <c:numCache>
                <c:formatCode>General</c:formatCode>
                <c:ptCount val="5"/>
                <c:pt idx="0">
                  <c:v>0.30171398703581093</c:v>
                </c:pt>
                <c:pt idx="1">
                  <c:v>0.26719743343321728</c:v>
                </c:pt>
                <c:pt idx="2">
                  <c:v>0.28556214657051066</c:v>
                </c:pt>
                <c:pt idx="3">
                  <c:v>0.29280751721639992</c:v>
                </c:pt>
                <c:pt idx="4">
                  <c:v>0.30632604422317483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041344"/>
        <c:axId val="177737088"/>
      </c:lineChart>
      <c:catAx>
        <c:axId val="1780413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77737088"/>
        <c:crosses val="autoZero"/>
        <c:auto val="1"/>
        <c:lblAlgn val="ctr"/>
        <c:lblOffset val="100"/>
        <c:noMultiLvlLbl val="0"/>
      </c:catAx>
      <c:valAx>
        <c:axId val="177737088"/>
        <c:scaling>
          <c:orientation val="minMax"/>
          <c:max val="0.2"/>
          <c:min val="5.0000000000000024E-2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178041344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/>
          </a:p>
        </c:rich>
      </c:tx>
      <c:layout>
        <c:manualLayout>
          <c:xMode val="edge"/>
          <c:yMode val="edge"/>
          <c:x val="0.25954271660982881"/>
          <c:y val="2.1737852904913191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'Model solutions'!$K$28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dk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solutions'!$L$28:$P$28</c:f>
              <c:numCache>
                <c:formatCode>General</c:formatCode>
                <c:ptCount val="5"/>
                <c:pt idx="0">
                  <c:v>1.2883041789275365</c:v>
                </c:pt>
                <c:pt idx="1">
                  <c:v>0.96647297687257261</c:v>
                </c:pt>
                <c:pt idx="2">
                  <c:v>2.2565646288140697</c:v>
                </c:pt>
                <c:pt idx="3">
                  <c:v>1.0945924670333882</c:v>
                </c:pt>
                <c:pt idx="4">
                  <c:v>1.3219603722195532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'Model solutions'!$K$29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solutions'!$L$29:$P$29</c:f>
              <c:numCache>
                <c:formatCode>General</c:formatCode>
                <c:ptCount val="5"/>
                <c:pt idx="0">
                  <c:v>5.6946547267194093E-2</c:v>
                </c:pt>
                <c:pt idx="1">
                  <c:v>5.3793238534249346E-2</c:v>
                </c:pt>
                <c:pt idx="2">
                  <c:v>7.2384264513211768E-2</c:v>
                </c:pt>
                <c:pt idx="3">
                  <c:v>5.8130192443304037E-2</c:v>
                </c:pt>
                <c:pt idx="4">
                  <c:v>9.2619121314672231E-2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'Model solutions'!$K$30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solutions'!$L$30:$P$30</c:f>
              <c:numCache>
                <c:formatCode>General</c:formatCode>
                <c:ptCount val="5"/>
                <c:pt idx="0">
                  <c:v>4.5103426506826277E-2</c:v>
                </c:pt>
                <c:pt idx="1">
                  <c:v>4.5334210423704994E-2</c:v>
                </c:pt>
                <c:pt idx="2">
                  <c:v>5.4066461305266038E-2</c:v>
                </c:pt>
                <c:pt idx="3">
                  <c:v>7.6207301263463478E-2</c:v>
                </c:pt>
                <c:pt idx="4">
                  <c:v>8.1550795962931938E-2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042368"/>
        <c:axId val="177738816"/>
      </c:lineChart>
      <c:catAx>
        <c:axId val="1780423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77738816"/>
        <c:crosses val="autoZero"/>
        <c:auto val="1"/>
        <c:lblAlgn val="ctr"/>
        <c:lblOffset val="100"/>
        <c:noMultiLvlLbl val="0"/>
      </c:catAx>
      <c:valAx>
        <c:axId val="177738816"/>
        <c:scaling>
          <c:orientation val="minMax"/>
          <c:max val="0.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178042368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57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5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7" Type="http://schemas.openxmlformats.org/officeDocument/2006/relationships/image" Target="../media/image34.wmf"/><Relationship Id="rId2" Type="http://schemas.openxmlformats.org/officeDocument/2006/relationships/image" Target="../media/image61.wmf"/><Relationship Id="rId1" Type="http://schemas.openxmlformats.org/officeDocument/2006/relationships/image" Target="../media/image31.wmf"/><Relationship Id="rId6" Type="http://schemas.openxmlformats.org/officeDocument/2006/relationships/image" Target="../media/image32.wmf"/><Relationship Id="rId5" Type="http://schemas.openxmlformats.org/officeDocument/2006/relationships/image" Target="../media/image35.wmf"/><Relationship Id="rId4" Type="http://schemas.openxmlformats.org/officeDocument/2006/relationships/image" Target="../media/image6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42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4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46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4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53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5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57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5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61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6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65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06A38-D205-42E3-91C9-7BB0AA653B66}" type="datetimeFigureOut">
              <a:rPr lang="en-US" smtClean="0"/>
              <a:pPr/>
              <a:t>2/28/2013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663A7-EA1C-455B-8A04-B736A6097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78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file is linked to the “examining the WinBugs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results”and</a:t>
            </a:r>
            <a:r>
              <a:rPr lang="en-US" baseline="0" dirty="0" smtClean="0"/>
              <a:t> “examining the MatLab results.xlsx”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663A7-EA1C-455B-8A04-B736A60979F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71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file is linked to the “examining the WinBugs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results”and</a:t>
            </a:r>
            <a:r>
              <a:rPr lang="en-US" baseline="0" dirty="0" smtClean="0"/>
              <a:t> “examining the MatLab results.xlsx”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663A7-EA1C-455B-8A04-B736A60979F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71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form the file “examining the new WINBUGS</a:t>
            </a:r>
            <a:r>
              <a:rPr lang="en-US" baseline="0" dirty="0" smtClean="0"/>
              <a:t> results.xlsx”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663A7-EA1C-455B-8A04-B736A60979F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11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2/28/2013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7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2/28/2013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9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2/28/2013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5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2/28/2013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5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2/28/2013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2/28/2013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2/28/2013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9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2/28/2013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6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2/28/2013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5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2/28/2013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2/28/2013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0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D5113-26F6-47B7-B8A9-95E1BD777690}" type="datetimeFigureOut">
              <a:rPr lang="en-US" smtClean="0"/>
              <a:pPr/>
              <a:t>2/28/2013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0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slide" Target="slide8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oleObject" Target="../embeddings/oleObject17.bin"/><Relationship Id="rId18" Type="http://schemas.openxmlformats.org/officeDocument/2006/relationships/image" Target="../media/image47.wmf"/><Relationship Id="rId26" Type="http://schemas.openxmlformats.org/officeDocument/2006/relationships/slide" Target="slide12.xml"/><Relationship Id="rId3" Type="http://schemas.openxmlformats.org/officeDocument/2006/relationships/image" Target="../media/image36.png"/><Relationship Id="rId21" Type="http://schemas.openxmlformats.org/officeDocument/2006/relationships/slide" Target="slide8.xml"/><Relationship Id="rId7" Type="http://schemas.openxmlformats.org/officeDocument/2006/relationships/image" Target="../media/image39.png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19.bin"/><Relationship Id="rId25" Type="http://schemas.openxmlformats.org/officeDocument/2006/relationships/slide" Target="slide13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wmf"/><Relationship Id="rId20" Type="http://schemas.openxmlformats.org/officeDocument/2006/relationships/image" Target="../media/image35.wmf"/><Relationship Id="rId29" Type="http://schemas.openxmlformats.org/officeDocument/2006/relationships/slide" Target="slide1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8.png"/><Relationship Id="rId11" Type="http://schemas.openxmlformats.org/officeDocument/2006/relationships/oleObject" Target="../embeddings/oleObject16.bin"/><Relationship Id="rId24" Type="http://schemas.openxmlformats.org/officeDocument/2006/relationships/slide" Target="slide11.xml"/><Relationship Id="rId5" Type="http://schemas.openxmlformats.org/officeDocument/2006/relationships/image" Target="../media/image49.png"/><Relationship Id="rId15" Type="http://schemas.openxmlformats.org/officeDocument/2006/relationships/oleObject" Target="../embeddings/oleObject18.bin"/><Relationship Id="rId23" Type="http://schemas.openxmlformats.org/officeDocument/2006/relationships/slide" Target="slide9.xml"/><Relationship Id="rId28" Type="http://schemas.openxmlformats.org/officeDocument/2006/relationships/slide" Target="slide15.xml"/><Relationship Id="rId10" Type="http://schemas.openxmlformats.org/officeDocument/2006/relationships/slide" Target="slide4.xml"/><Relationship Id="rId19" Type="http://schemas.openxmlformats.org/officeDocument/2006/relationships/oleObject" Target="../embeddings/oleObject20.bin"/><Relationship Id="rId4" Type="http://schemas.openxmlformats.org/officeDocument/2006/relationships/image" Target="../media/image48.png"/><Relationship Id="rId9" Type="http://schemas.openxmlformats.org/officeDocument/2006/relationships/image" Target="../media/image41.png"/><Relationship Id="rId14" Type="http://schemas.openxmlformats.org/officeDocument/2006/relationships/image" Target="../media/image46.wmf"/><Relationship Id="rId22" Type="http://schemas.openxmlformats.org/officeDocument/2006/relationships/slide" Target="slide10.xml"/><Relationship Id="rId27" Type="http://schemas.openxmlformats.org/officeDocument/2006/relationships/slide" Target="slide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34.wmf"/><Relationship Id="rId26" Type="http://schemas.openxmlformats.org/officeDocument/2006/relationships/slide" Target="slide12.xml"/><Relationship Id="rId3" Type="http://schemas.openxmlformats.org/officeDocument/2006/relationships/image" Target="../media/image50.png"/><Relationship Id="rId21" Type="http://schemas.openxmlformats.org/officeDocument/2006/relationships/slide" Target="slide8.xml"/><Relationship Id="rId7" Type="http://schemas.openxmlformats.org/officeDocument/2006/relationships/image" Target="../media/image39.png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24.bin"/><Relationship Id="rId25" Type="http://schemas.openxmlformats.org/officeDocument/2006/relationships/slide" Target="slide13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wmf"/><Relationship Id="rId20" Type="http://schemas.openxmlformats.org/officeDocument/2006/relationships/image" Target="../media/image35.wmf"/><Relationship Id="rId29" Type="http://schemas.openxmlformats.org/officeDocument/2006/relationships/slide" Target="slide1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8.png"/><Relationship Id="rId11" Type="http://schemas.openxmlformats.org/officeDocument/2006/relationships/oleObject" Target="../embeddings/oleObject21.bin"/><Relationship Id="rId24" Type="http://schemas.openxmlformats.org/officeDocument/2006/relationships/slide" Target="slide11.xml"/><Relationship Id="rId5" Type="http://schemas.openxmlformats.org/officeDocument/2006/relationships/image" Target="../media/image52.png"/><Relationship Id="rId15" Type="http://schemas.openxmlformats.org/officeDocument/2006/relationships/oleObject" Target="../embeddings/oleObject23.bin"/><Relationship Id="rId23" Type="http://schemas.openxmlformats.org/officeDocument/2006/relationships/slide" Target="slide9.xml"/><Relationship Id="rId28" Type="http://schemas.openxmlformats.org/officeDocument/2006/relationships/slide" Target="slide15.xml"/><Relationship Id="rId10" Type="http://schemas.openxmlformats.org/officeDocument/2006/relationships/slide" Target="slide4.xml"/><Relationship Id="rId19" Type="http://schemas.openxmlformats.org/officeDocument/2006/relationships/oleObject" Target="../embeddings/oleObject25.bin"/><Relationship Id="rId4" Type="http://schemas.openxmlformats.org/officeDocument/2006/relationships/image" Target="../media/image51.png"/><Relationship Id="rId9" Type="http://schemas.openxmlformats.org/officeDocument/2006/relationships/image" Target="../media/image41.png"/><Relationship Id="rId14" Type="http://schemas.openxmlformats.org/officeDocument/2006/relationships/image" Target="../media/image32.wmf"/><Relationship Id="rId22" Type="http://schemas.openxmlformats.org/officeDocument/2006/relationships/slide" Target="slide10.xml"/><Relationship Id="rId27" Type="http://schemas.openxmlformats.org/officeDocument/2006/relationships/slide" Target="slide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oleObject" Target="../embeddings/oleObject27.bin"/><Relationship Id="rId18" Type="http://schemas.openxmlformats.org/officeDocument/2006/relationships/image" Target="../media/image54.wmf"/><Relationship Id="rId26" Type="http://schemas.openxmlformats.org/officeDocument/2006/relationships/slide" Target="slide12.xml"/><Relationship Id="rId3" Type="http://schemas.openxmlformats.org/officeDocument/2006/relationships/image" Target="../media/image55.png"/><Relationship Id="rId21" Type="http://schemas.openxmlformats.org/officeDocument/2006/relationships/slide" Target="slide8.xml"/><Relationship Id="rId7" Type="http://schemas.openxmlformats.org/officeDocument/2006/relationships/image" Target="../media/image52.png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29.bin"/><Relationship Id="rId25" Type="http://schemas.openxmlformats.org/officeDocument/2006/relationships/slide" Target="slide13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wmf"/><Relationship Id="rId20" Type="http://schemas.openxmlformats.org/officeDocument/2006/relationships/image" Target="../media/image35.wmf"/><Relationship Id="rId29" Type="http://schemas.openxmlformats.org/officeDocument/2006/relationships/slide" Target="slide1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png"/><Relationship Id="rId11" Type="http://schemas.openxmlformats.org/officeDocument/2006/relationships/oleObject" Target="../embeddings/oleObject26.bin"/><Relationship Id="rId24" Type="http://schemas.openxmlformats.org/officeDocument/2006/relationships/slide" Target="slide11.xml"/><Relationship Id="rId5" Type="http://schemas.openxmlformats.org/officeDocument/2006/relationships/image" Target="../media/image38.png"/><Relationship Id="rId15" Type="http://schemas.openxmlformats.org/officeDocument/2006/relationships/oleObject" Target="../embeddings/oleObject28.bin"/><Relationship Id="rId23" Type="http://schemas.openxmlformats.org/officeDocument/2006/relationships/slide" Target="slide9.xml"/><Relationship Id="rId28" Type="http://schemas.openxmlformats.org/officeDocument/2006/relationships/slide" Target="slide15.xml"/><Relationship Id="rId10" Type="http://schemas.openxmlformats.org/officeDocument/2006/relationships/slide" Target="slide4.xml"/><Relationship Id="rId19" Type="http://schemas.openxmlformats.org/officeDocument/2006/relationships/oleObject" Target="../embeddings/oleObject30.bin"/><Relationship Id="rId4" Type="http://schemas.openxmlformats.org/officeDocument/2006/relationships/image" Target="../media/image56.png"/><Relationship Id="rId9" Type="http://schemas.openxmlformats.org/officeDocument/2006/relationships/image" Target="../media/image41.png"/><Relationship Id="rId14" Type="http://schemas.openxmlformats.org/officeDocument/2006/relationships/image" Target="../media/image53.wmf"/><Relationship Id="rId22" Type="http://schemas.openxmlformats.org/officeDocument/2006/relationships/slide" Target="slide10.xml"/><Relationship Id="rId27" Type="http://schemas.openxmlformats.org/officeDocument/2006/relationships/slide" Target="slide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oleObject" Target="../embeddings/oleObject32.bin"/><Relationship Id="rId18" Type="http://schemas.openxmlformats.org/officeDocument/2006/relationships/image" Target="../media/image58.wmf"/><Relationship Id="rId26" Type="http://schemas.openxmlformats.org/officeDocument/2006/relationships/slide" Target="slide12.xml"/><Relationship Id="rId3" Type="http://schemas.openxmlformats.org/officeDocument/2006/relationships/image" Target="../media/image59.png"/><Relationship Id="rId21" Type="http://schemas.openxmlformats.org/officeDocument/2006/relationships/slide" Target="slide8.xml"/><Relationship Id="rId7" Type="http://schemas.openxmlformats.org/officeDocument/2006/relationships/image" Target="../media/image52.png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34.bin"/><Relationship Id="rId25" Type="http://schemas.openxmlformats.org/officeDocument/2006/relationships/slide" Target="slide13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wmf"/><Relationship Id="rId20" Type="http://schemas.openxmlformats.org/officeDocument/2006/relationships/image" Target="../media/image35.wmf"/><Relationship Id="rId29" Type="http://schemas.openxmlformats.org/officeDocument/2006/relationships/slide" Target="slide1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9.png"/><Relationship Id="rId11" Type="http://schemas.openxmlformats.org/officeDocument/2006/relationships/oleObject" Target="../embeddings/oleObject31.bin"/><Relationship Id="rId24" Type="http://schemas.openxmlformats.org/officeDocument/2006/relationships/slide" Target="slide11.xml"/><Relationship Id="rId5" Type="http://schemas.openxmlformats.org/officeDocument/2006/relationships/image" Target="../media/image38.png"/><Relationship Id="rId15" Type="http://schemas.openxmlformats.org/officeDocument/2006/relationships/oleObject" Target="../embeddings/oleObject33.bin"/><Relationship Id="rId23" Type="http://schemas.openxmlformats.org/officeDocument/2006/relationships/slide" Target="slide9.xml"/><Relationship Id="rId28" Type="http://schemas.openxmlformats.org/officeDocument/2006/relationships/slide" Target="slide15.xml"/><Relationship Id="rId10" Type="http://schemas.openxmlformats.org/officeDocument/2006/relationships/slide" Target="slide4.xml"/><Relationship Id="rId19" Type="http://schemas.openxmlformats.org/officeDocument/2006/relationships/oleObject" Target="../embeddings/oleObject35.bin"/><Relationship Id="rId4" Type="http://schemas.openxmlformats.org/officeDocument/2006/relationships/image" Target="../media/image60.png"/><Relationship Id="rId9" Type="http://schemas.openxmlformats.org/officeDocument/2006/relationships/image" Target="../media/image41.png"/><Relationship Id="rId14" Type="http://schemas.openxmlformats.org/officeDocument/2006/relationships/image" Target="../media/image57.wmf"/><Relationship Id="rId22" Type="http://schemas.openxmlformats.org/officeDocument/2006/relationships/slide" Target="slide10.xml"/><Relationship Id="rId27" Type="http://schemas.openxmlformats.org/officeDocument/2006/relationships/slide" Target="slide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62.wmf"/><Relationship Id="rId26" Type="http://schemas.openxmlformats.org/officeDocument/2006/relationships/slide" Target="slide12.xml"/><Relationship Id="rId3" Type="http://schemas.openxmlformats.org/officeDocument/2006/relationships/image" Target="../media/image28.png"/><Relationship Id="rId21" Type="http://schemas.openxmlformats.org/officeDocument/2006/relationships/slide" Target="slide8.xml"/><Relationship Id="rId7" Type="http://schemas.openxmlformats.org/officeDocument/2006/relationships/image" Target="../media/image39.png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39.bin"/><Relationship Id="rId25" Type="http://schemas.openxmlformats.org/officeDocument/2006/relationships/slide" Target="slide13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wmf"/><Relationship Id="rId20" Type="http://schemas.openxmlformats.org/officeDocument/2006/relationships/image" Target="../media/image35.wmf"/><Relationship Id="rId29" Type="http://schemas.openxmlformats.org/officeDocument/2006/relationships/slide" Target="slide1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8.png"/><Relationship Id="rId11" Type="http://schemas.openxmlformats.org/officeDocument/2006/relationships/oleObject" Target="../embeddings/oleObject36.bin"/><Relationship Id="rId24" Type="http://schemas.openxmlformats.org/officeDocument/2006/relationships/slide" Target="slide11.xml"/><Relationship Id="rId5" Type="http://schemas.openxmlformats.org/officeDocument/2006/relationships/image" Target="../media/image64.png"/><Relationship Id="rId15" Type="http://schemas.openxmlformats.org/officeDocument/2006/relationships/oleObject" Target="../embeddings/oleObject38.bin"/><Relationship Id="rId23" Type="http://schemas.openxmlformats.org/officeDocument/2006/relationships/slide" Target="slide9.xml"/><Relationship Id="rId28" Type="http://schemas.openxmlformats.org/officeDocument/2006/relationships/slide" Target="slide15.xml"/><Relationship Id="rId10" Type="http://schemas.openxmlformats.org/officeDocument/2006/relationships/slide" Target="slide4.xml"/><Relationship Id="rId19" Type="http://schemas.openxmlformats.org/officeDocument/2006/relationships/oleObject" Target="../embeddings/oleObject40.bin"/><Relationship Id="rId4" Type="http://schemas.openxmlformats.org/officeDocument/2006/relationships/image" Target="../media/image63.png"/><Relationship Id="rId9" Type="http://schemas.openxmlformats.org/officeDocument/2006/relationships/image" Target="../media/image41.png"/><Relationship Id="rId14" Type="http://schemas.openxmlformats.org/officeDocument/2006/relationships/image" Target="../media/image61.wmf"/><Relationship Id="rId22" Type="http://schemas.openxmlformats.org/officeDocument/2006/relationships/slide" Target="slide10.xml"/><Relationship Id="rId27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oleObject" Target="../embeddings/oleObject42.bin"/><Relationship Id="rId18" Type="http://schemas.openxmlformats.org/officeDocument/2006/relationships/image" Target="../media/image66.wmf"/><Relationship Id="rId26" Type="http://schemas.openxmlformats.org/officeDocument/2006/relationships/slide" Target="slide12.xml"/><Relationship Id="rId3" Type="http://schemas.openxmlformats.org/officeDocument/2006/relationships/image" Target="../media/image29.png"/><Relationship Id="rId21" Type="http://schemas.openxmlformats.org/officeDocument/2006/relationships/slide" Target="slide8.xml"/><Relationship Id="rId7" Type="http://schemas.openxmlformats.org/officeDocument/2006/relationships/image" Target="../media/image64.png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44.bin"/><Relationship Id="rId25" Type="http://schemas.openxmlformats.org/officeDocument/2006/relationships/slide" Target="slide13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wmf"/><Relationship Id="rId20" Type="http://schemas.openxmlformats.org/officeDocument/2006/relationships/image" Target="../media/image35.wmf"/><Relationship Id="rId29" Type="http://schemas.openxmlformats.org/officeDocument/2006/relationships/slide" Target="slide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9.png"/><Relationship Id="rId11" Type="http://schemas.openxmlformats.org/officeDocument/2006/relationships/oleObject" Target="../embeddings/oleObject41.bin"/><Relationship Id="rId24" Type="http://schemas.openxmlformats.org/officeDocument/2006/relationships/slide" Target="slide11.xml"/><Relationship Id="rId5" Type="http://schemas.openxmlformats.org/officeDocument/2006/relationships/image" Target="../media/image38.png"/><Relationship Id="rId15" Type="http://schemas.openxmlformats.org/officeDocument/2006/relationships/oleObject" Target="../embeddings/oleObject43.bin"/><Relationship Id="rId23" Type="http://schemas.openxmlformats.org/officeDocument/2006/relationships/slide" Target="slide9.xml"/><Relationship Id="rId28" Type="http://schemas.openxmlformats.org/officeDocument/2006/relationships/slide" Target="slide15.xml"/><Relationship Id="rId10" Type="http://schemas.openxmlformats.org/officeDocument/2006/relationships/slide" Target="slide4.xml"/><Relationship Id="rId19" Type="http://schemas.openxmlformats.org/officeDocument/2006/relationships/oleObject" Target="../embeddings/oleObject45.bin"/><Relationship Id="rId4" Type="http://schemas.openxmlformats.org/officeDocument/2006/relationships/image" Target="../media/image67.png"/><Relationship Id="rId9" Type="http://schemas.openxmlformats.org/officeDocument/2006/relationships/image" Target="../media/image41.png"/><Relationship Id="rId14" Type="http://schemas.openxmlformats.org/officeDocument/2006/relationships/image" Target="../media/image65.wmf"/><Relationship Id="rId22" Type="http://schemas.openxmlformats.org/officeDocument/2006/relationships/slide" Target="slide10.xml"/><Relationship Id="rId27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57.wmf"/><Relationship Id="rId18" Type="http://schemas.openxmlformats.org/officeDocument/2006/relationships/oleObject" Target="../embeddings/oleObject50.bin"/><Relationship Id="rId26" Type="http://schemas.openxmlformats.org/officeDocument/2006/relationships/slide" Target="slide14.xml"/><Relationship Id="rId3" Type="http://schemas.openxmlformats.org/officeDocument/2006/relationships/image" Target="../media/image30.png"/><Relationship Id="rId21" Type="http://schemas.openxmlformats.org/officeDocument/2006/relationships/slide" Target="slide10.xml"/><Relationship Id="rId7" Type="http://schemas.openxmlformats.org/officeDocument/2006/relationships/image" Target="../media/image64.png"/><Relationship Id="rId12" Type="http://schemas.openxmlformats.org/officeDocument/2006/relationships/oleObject" Target="../embeddings/oleObject47.bin"/><Relationship Id="rId17" Type="http://schemas.openxmlformats.org/officeDocument/2006/relationships/image" Target="../media/image58.wmf"/><Relationship Id="rId25" Type="http://schemas.openxmlformats.org/officeDocument/2006/relationships/slide" Target="slide12.xml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9.bin"/><Relationship Id="rId20" Type="http://schemas.openxmlformats.org/officeDocument/2006/relationships/slide" Target="slide8.xml"/><Relationship Id="rId29" Type="http://schemas.openxmlformats.org/officeDocument/2006/relationships/slide" Target="slide1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9.png"/><Relationship Id="rId11" Type="http://schemas.openxmlformats.org/officeDocument/2006/relationships/image" Target="../media/image31.wmf"/><Relationship Id="rId24" Type="http://schemas.openxmlformats.org/officeDocument/2006/relationships/slide" Target="slide13.xml"/><Relationship Id="rId5" Type="http://schemas.openxmlformats.org/officeDocument/2006/relationships/image" Target="../media/image38.png"/><Relationship Id="rId15" Type="http://schemas.openxmlformats.org/officeDocument/2006/relationships/image" Target="../media/image33.wmf"/><Relationship Id="rId23" Type="http://schemas.openxmlformats.org/officeDocument/2006/relationships/slide" Target="slide11.xml"/><Relationship Id="rId28" Type="http://schemas.openxmlformats.org/officeDocument/2006/relationships/slide" Target="slide15.xml"/><Relationship Id="rId10" Type="http://schemas.openxmlformats.org/officeDocument/2006/relationships/oleObject" Target="../embeddings/oleObject46.bin"/><Relationship Id="rId19" Type="http://schemas.openxmlformats.org/officeDocument/2006/relationships/image" Target="../media/image35.wmf"/><Relationship Id="rId4" Type="http://schemas.openxmlformats.org/officeDocument/2006/relationships/image" Target="../media/image68.png"/><Relationship Id="rId9" Type="http://schemas.openxmlformats.org/officeDocument/2006/relationships/image" Target="../media/image41.png"/><Relationship Id="rId14" Type="http://schemas.openxmlformats.org/officeDocument/2006/relationships/oleObject" Target="../embeddings/oleObject48.bin"/><Relationship Id="rId22" Type="http://schemas.openxmlformats.org/officeDocument/2006/relationships/slide" Target="slide9.xml"/><Relationship Id="rId27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15.xml"/><Relationship Id="rId3" Type="http://schemas.openxmlformats.org/officeDocument/2006/relationships/image" Target="../media/image38.png"/><Relationship Id="rId7" Type="http://schemas.openxmlformats.org/officeDocument/2006/relationships/slide" Target="slide9.xml"/><Relationship Id="rId12" Type="http://schemas.openxmlformats.org/officeDocument/2006/relationships/slide" Target="slide16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slide" Target="slide14.xml"/><Relationship Id="rId5" Type="http://schemas.openxmlformats.org/officeDocument/2006/relationships/slide" Target="slide8.xml"/><Relationship Id="rId10" Type="http://schemas.openxmlformats.org/officeDocument/2006/relationships/slide" Target="slide12.xml"/><Relationship Id="rId4" Type="http://schemas.openxmlformats.org/officeDocument/2006/relationships/image" Target="../media/image39.png"/><Relationship Id="rId9" Type="http://schemas.openxmlformats.org/officeDocument/2006/relationships/slide" Target="slide13.xml"/><Relationship Id="rId14" Type="http://schemas.openxmlformats.org/officeDocument/2006/relationships/slide" Target="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13" Type="http://schemas.openxmlformats.org/officeDocument/2006/relationships/slide" Target="slide11.xml"/><Relationship Id="rId18" Type="http://schemas.openxmlformats.org/officeDocument/2006/relationships/slide" Target="slide8.xml"/><Relationship Id="rId3" Type="http://schemas.openxmlformats.org/officeDocument/2006/relationships/image" Target="../media/image38.png"/><Relationship Id="rId21" Type="http://schemas.openxmlformats.org/officeDocument/2006/relationships/chart" Target="../charts/chart11.xml"/><Relationship Id="rId7" Type="http://schemas.openxmlformats.org/officeDocument/2006/relationships/chart" Target="../charts/chart3.xml"/><Relationship Id="rId12" Type="http://schemas.openxmlformats.org/officeDocument/2006/relationships/chart" Target="../charts/chart8.xml"/><Relationship Id="rId17" Type="http://schemas.openxmlformats.org/officeDocument/2006/relationships/slide" Target="slide9.xml"/><Relationship Id="rId2" Type="http://schemas.openxmlformats.org/officeDocument/2006/relationships/notesSlide" Target="../notesSlides/notesSlide1.xml"/><Relationship Id="rId16" Type="http://schemas.openxmlformats.org/officeDocument/2006/relationships/slide" Target="slide10.xml"/><Relationship Id="rId20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11" Type="http://schemas.openxmlformats.org/officeDocument/2006/relationships/chart" Target="../charts/chart7.xml"/><Relationship Id="rId5" Type="http://schemas.openxmlformats.org/officeDocument/2006/relationships/chart" Target="../charts/chart1.xml"/><Relationship Id="rId15" Type="http://schemas.openxmlformats.org/officeDocument/2006/relationships/slide" Target="slide12.xml"/><Relationship Id="rId10" Type="http://schemas.openxmlformats.org/officeDocument/2006/relationships/chart" Target="../charts/chart6.xml"/><Relationship Id="rId19" Type="http://schemas.openxmlformats.org/officeDocument/2006/relationships/chart" Target="../charts/chart9.xml"/><Relationship Id="rId4" Type="http://schemas.openxmlformats.org/officeDocument/2006/relationships/image" Target="../media/image39.png"/><Relationship Id="rId9" Type="http://schemas.openxmlformats.org/officeDocument/2006/relationships/chart" Target="../charts/chart5.xml"/><Relationship Id="rId14" Type="http://schemas.openxmlformats.org/officeDocument/2006/relationships/slide" Target="slide13.xml"/><Relationship Id="rId22" Type="http://schemas.openxmlformats.org/officeDocument/2006/relationships/chart" Target="../charts/char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6.xml"/><Relationship Id="rId13" Type="http://schemas.openxmlformats.org/officeDocument/2006/relationships/slide" Target="slide10.xml"/><Relationship Id="rId18" Type="http://schemas.openxmlformats.org/officeDocument/2006/relationships/chart" Target="../charts/chart23.xml"/><Relationship Id="rId3" Type="http://schemas.openxmlformats.org/officeDocument/2006/relationships/image" Target="../media/image38.png"/><Relationship Id="rId7" Type="http://schemas.openxmlformats.org/officeDocument/2006/relationships/chart" Target="../charts/chart15.xml"/><Relationship Id="rId12" Type="http://schemas.openxmlformats.org/officeDocument/2006/relationships/chart" Target="../charts/chart20.xml"/><Relationship Id="rId17" Type="http://schemas.openxmlformats.org/officeDocument/2006/relationships/chart" Target="../charts/chart22.xml"/><Relationship Id="rId2" Type="http://schemas.openxmlformats.org/officeDocument/2006/relationships/notesSlide" Target="../notesSlides/notesSlide2.xml"/><Relationship Id="rId16" Type="http://schemas.openxmlformats.org/officeDocument/2006/relationships/chart" Target="../charts/chart2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4.xml"/><Relationship Id="rId11" Type="http://schemas.openxmlformats.org/officeDocument/2006/relationships/chart" Target="../charts/chart19.xml"/><Relationship Id="rId5" Type="http://schemas.openxmlformats.org/officeDocument/2006/relationships/chart" Target="../charts/chart13.xml"/><Relationship Id="rId15" Type="http://schemas.openxmlformats.org/officeDocument/2006/relationships/slide" Target="slide8.xml"/><Relationship Id="rId10" Type="http://schemas.openxmlformats.org/officeDocument/2006/relationships/chart" Target="../charts/chart18.xml"/><Relationship Id="rId19" Type="http://schemas.openxmlformats.org/officeDocument/2006/relationships/chart" Target="../charts/chart24.xml"/><Relationship Id="rId4" Type="http://schemas.openxmlformats.org/officeDocument/2006/relationships/image" Target="../media/image39.png"/><Relationship Id="rId9" Type="http://schemas.openxmlformats.org/officeDocument/2006/relationships/chart" Target="../charts/chart17.xml"/><Relationship Id="rId14" Type="http://schemas.openxmlformats.org/officeDocument/2006/relationships/slide" Target="slide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0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13" Type="http://schemas.openxmlformats.org/officeDocument/2006/relationships/oleObject" Target="../embeddings/oleObject55.bin"/><Relationship Id="rId18" Type="http://schemas.openxmlformats.org/officeDocument/2006/relationships/oleObject" Target="../embeddings/oleObject58.bin"/><Relationship Id="rId3" Type="http://schemas.openxmlformats.org/officeDocument/2006/relationships/notesSlide" Target="../notesSlides/notesSlide3.xml"/><Relationship Id="rId21" Type="http://schemas.openxmlformats.org/officeDocument/2006/relationships/oleObject" Target="../embeddings/oleObject60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62.wmf"/><Relationship Id="rId1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7.bin"/><Relationship Id="rId20" Type="http://schemas.openxmlformats.org/officeDocument/2006/relationships/image" Target="../media/image34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54.bin"/><Relationship Id="rId5" Type="http://schemas.openxmlformats.org/officeDocument/2006/relationships/oleObject" Target="../embeddings/oleObject51.bin"/><Relationship Id="rId15" Type="http://schemas.openxmlformats.org/officeDocument/2006/relationships/oleObject" Target="../embeddings/oleObject56.bin"/><Relationship Id="rId10" Type="http://schemas.openxmlformats.org/officeDocument/2006/relationships/image" Target="../media/image33.wmf"/><Relationship Id="rId19" Type="http://schemas.openxmlformats.org/officeDocument/2006/relationships/oleObject" Target="../embeddings/oleObject59.bin"/><Relationship Id="rId4" Type="http://schemas.openxmlformats.org/officeDocument/2006/relationships/chart" Target="../charts/chart25.xml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35.wmf"/><Relationship Id="rId22" Type="http://schemas.openxmlformats.org/officeDocument/2006/relationships/chart" Target="../charts/char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34.wmf"/><Relationship Id="rId26" Type="http://schemas.openxmlformats.org/officeDocument/2006/relationships/slide" Target="slide12.xml"/><Relationship Id="rId3" Type="http://schemas.openxmlformats.org/officeDocument/2006/relationships/image" Target="../media/image36.png"/><Relationship Id="rId21" Type="http://schemas.openxmlformats.org/officeDocument/2006/relationships/slide" Target="slide8.xml"/><Relationship Id="rId7" Type="http://schemas.openxmlformats.org/officeDocument/2006/relationships/image" Target="../media/image40.png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9.bin"/><Relationship Id="rId25" Type="http://schemas.openxmlformats.org/officeDocument/2006/relationships/slide" Target="slide13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wmf"/><Relationship Id="rId20" Type="http://schemas.openxmlformats.org/officeDocument/2006/relationships/image" Target="../media/image35.wmf"/><Relationship Id="rId29" Type="http://schemas.openxmlformats.org/officeDocument/2006/relationships/slide" Target="slide1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9.png"/><Relationship Id="rId11" Type="http://schemas.openxmlformats.org/officeDocument/2006/relationships/oleObject" Target="../embeddings/oleObject6.bin"/><Relationship Id="rId24" Type="http://schemas.openxmlformats.org/officeDocument/2006/relationships/slide" Target="slide11.xml"/><Relationship Id="rId5" Type="http://schemas.openxmlformats.org/officeDocument/2006/relationships/image" Target="../media/image38.png"/><Relationship Id="rId15" Type="http://schemas.openxmlformats.org/officeDocument/2006/relationships/oleObject" Target="../embeddings/oleObject8.bin"/><Relationship Id="rId23" Type="http://schemas.openxmlformats.org/officeDocument/2006/relationships/slide" Target="slide9.xml"/><Relationship Id="rId28" Type="http://schemas.openxmlformats.org/officeDocument/2006/relationships/slide" Target="slide15.xml"/><Relationship Id="rId10" Type="http://schemas.openxmlformats.org/officeDocument/2006/relationships/slide" Target="slide4.xml"/><Relationship Id="rId19" Type="http://schemas.openxmlformats.org/officeDocument/2006/relationships/oleObject" Target="../embeddings/oleObject10.bin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openxmlformats.org/officeDocument/2006/relationships/image" Target="../media/image32.wmf"/><Relationship Id="rId22" Type="http://schemas.openxmlformats.org/officeDocument/2006/relationships/slide" Target="slide10.xml"/><Relationship Id="rId27" Type="http://schemas.openxmlformats.org/officeDocument/2006/relationships/slide" Target="slide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oleObject" Target="../embeddings/oleObject12.bin"/><Relationship Id="rId18" Type="http://schemas.openxmlformats.org/officeDocument/2006/relationships/image" Target="../media/image43.wmf"/><Relationship Id="rId26" Type="http://schemas.openxmlformats.org/officeDocument/2006/relationships/slide" Target="slide12.xml"/><Relationship Id="rId3" Type="http://schemas.openxmlformats.org/officeDocument/2006/relationships/image" Target="../media/image36.png"/><Relationship Id="rId21" Type="http://schemas.openxmlformats.org/officeDocument/2006/relationships/slide" Target="slide8.xml"/><Relationship Id="rId7" Type="http://schemas.openxmlformats.org/officeDocument/2006/relationships/slide" Target="slide14.xml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14.bin"/><Relationship Id="rId25" Type="http://schemas.openxmlformats.org/officeDocument/2006/relationships/slide" Target="slide13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wmf"/><Relationship Id="rId20" Type="http://schemas.openxmlformats.org/officeDocument/2006/relationships/image" Target="../media/image35.wmf"/><Relationship Id="rId29" Type="http://schemas.openxmlformats.org/officeDocument/2006/relationships/slide" Target="slide1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9.png"/><Relationship Id="rId11" Type="http://schemas.openxmlformats.org/officeDocument/2006/relationships/oleObject" Target="../embeddings/oleObject11.bin"/><Relationship Id="rId24" Type="http://schemas.openxmlformats.org/officeDocument/2006/relationships/slide" Target="slide11.xml"/><Relationship Id="rId5" Type="http://schemas.openxmlformats.org/officeDocument/2006/relationships/image" Target="../media/image38.png"/><Relationship Id="rId15" Type="http://schemas.openxmlformats.org/officeDocument/2006/relationships/oleObject" Target="../embeddings/oleObject13.bin"/><Relationship Id="rId23" Type="http://schemas.openxmlformats.org/officeDocument/2006/relationships/slide" Target="slide9.xml"/><Relationship Id="rId28" Type="http://schemas.openxmlformats.org/officeDocument/2006/relationships/slide" Target="slide15.xml"/><Relationship Id="rId10" Type="http://schemas.openxmlformats.org/officeDocument/2006/relationships/image" Target="../media/image45.png"/><Relationship Id="rId19" Type="http://schemas.openxmlformats.org/officeDocument/2006/relationships/oleObject" Target="../embeddings/oleObject15.bin"/><Relationship Id="rId4" Type="http://schemas.openxmlformats.org/officeDocument/2006/relationships/image" Target="../media/image44.png"/><Relationship Id="rId9" Type="http://schemas.openxmlformats.org/officeDocument/2006/relationships/slide" Target="slide4.xml"/><Relationship Id="rId14" Type="http://schemas.openxmlformats.org/officeDocument/2006/relationships/image" Target="../media/image42.wmf"/><Relationship Id="rId22" Type="http://schemas.openxmlformats.org/officeDocument/2006/relationships/slide" Target="slide10.xml"/><Relationship Id="rId27" Type="http://schemas.openxmlformats.org/officeDocument/2006/relationships/slide" Target="slide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23151" y="161511"/>
            <a:ext cx="1054532" cy="11312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441" y="1562102"/>
            <a:ext cx="3621390" cy="3371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61062" y="639180"/>
            <a:ext cx="1666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WinBugs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06965" y="155922"/>
            <a:ext cx="1016186" cy="11216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3529" y="169713"/>
            <a:ext cx="1035360" cy="1131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6089" y="184387"/>
            <a:ext cx="997014" cy="11216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09260" y="178752"/>
            <a:ext cx="968253" cy="1140812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endCxn id="17" idx="2"/>
          </p:cNvCxnSpPr>
          <p:nvPr/>
        </p:nvCxnSpPr>
        <p:spPr>
          <a:xfrm flipH="1" flipV="1">
            <a:off x="5093387" y="1319564"/>
            <a:ext cx="1466358" cy="112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6" idx="2"/>
          </p:cNvCxnSpPr>
          <p:nvPr/>
        </p:nvCxnSpPr>
        <p:spPr>
          <a:xfrm flipH="1" flipV="1">
            <a:off x="6124596" y="1306027"/>
            <a:ext cx="609840" cy="1141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5" idx="2"/>
          </p:cNvCxnSpPr>
          <p:nvPr/>
        </p:nvCxnSpPr>
        <p:spPr>
          <a:xfrm flipV="1">
            <a:off x="6923748" y="1300939"/>
            <a:ext cx="247461" cy="1075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" idx="2"/>
          </p:cNvCxnSpPr>
          <p:nvPr/>
        </p:nvCxnSpPr>
        <p:spPr>
          <a:xfrm flipV="1">
            <a:off x="7121610" y="1277562"/>
            <a:ext cx="1093448" cy="103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3" idx="2"/>
          </p:cNvCxnSpPr>
          <p:nvPr/>
        </p:nvCxnSpPr>
        <p:spPr>
          <a:xfrm flipV="1">
            <a:off x="7280477" y="1292736"/>
            <a:ext cx="1969940" cy="986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4524" y="5425207"/>
            <a:ext cx="1004572" cy="115086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2170" y="5416005"/>
            <a:ext cx="1033832" cy="11606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61062" y="5406545"/>
            <a:ext cx="1072844" cy="115086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33568" y="5406545"/>
            <a:ext cx="1033832" cy="114111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09260" y="5411130"/>
            <a:ext cx="1072844" cy="1170375"/>
          </a:xfrm>
          <a:prstGeom prst="rect">
            <a:avLst/>
          </a:prstGeom>
        </p:spPr>
      </p:pic>
      <p:cxnSp>
        <p:nvCxnSpPr>
          <p:cNvPr id="39" name="Straight Arrow Connector 38"/>
          <p:cNvCxnSpPr>
            <a:endCxn id="33" idx="0"/>
          </p:cNvCxnSpPr>
          <p:nvPr/>
        </p:nvCxnSpPr>
        <p:spPr>
          <a:xfrm flipH="1">
            <a:off x="866810" y="4203219"/>
            <a:ext cx="3584540" cy="122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4" idx="0"/>
          </p:cNvCxnSpPr>
          <p:nvPr/>
        </p:nvCxnSpPr>
        <p:spPr>
          <a:xfrm flipH="1">
            <a:off x="1879086" y="4287774"/>
            <a:ext cx="2770382" cy="1128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35" idx="0"/>
          </p:cNvCxnSpPr>
          <p:nvPr/>
        </p:nvCxnSpPr>
        <p:spPr>
          <a:xfrm flipH="1">
            <a:off x="2997484" y="4304412"/>
            <a:ext cx="1807294" cy="1102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37" idx="0"/>
          </p:cNvCxnSpPr>
          <p:nvPr/>
        </p:nvCxnSpPr>
        <p:spPr>
          <a:xfrm flipH="1">
            <a:off x="5145682" y="4399888"/>
            <a:ext cx="73498" cy="1011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6" idx="0"/>
          </p:cNvCxnSpPr>
          <p:nvPr/>
        </p:nvCxnSpPr>
        <p:spPr>
          <a:xfrm flipH="1">
            <a:off x="4050484" y="4304412"/>
            <a:ext cx="946292" cy="1102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34436" y="5426005"/>
            <a:ext cx="918007" cy="107252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75416" y="5426005"/>
            <a:ext cx="954364" cy="107252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23203" y="5416917"/>
            <a:ext cx="963453" cy="108161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00231" y="5425207"/>
            <a:ext cx="972542" cy="106343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59810" y="5416917"/>
            <a:ext cx="990720" cy="1081612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endCxn id="54" idx="0"/>
          </p:cNvCxnSpPr>
          <p:nvPr/>
        </p:nvCxnSpPr>
        <p:spPr>
          <a:xfrm>
            <a:off x="6560354" y="3410103"/>
            <a:ext cx="633086" cy="2015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55" idx="0"/>
          </p:cNvCxnSpPr>
          <p:nvPr/>
        </p:nvCxnSpPr>
        <p:spPr>
          <a:xfrm>
            <a:off x="6734436" y="3474720"/>
            <a:ext cx="1518162" cy="1951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56" idx="0"/>
          </p:cNvCxnSpPr>
          <p:nvPr/>
        </p:nvCxnSpPr>
        <p:spPr>
          <a:xfrm>
            <a:off x="6923748" y="3410103"/>
            <a:ext cx="2381182" cy="2006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57" idx="0"/>
          </p:cNvCxnSpPr>
          <p:nvPr/>
        </p:nvCxnSpPr>
        <p:spPr>
          <a:xfrm>
            <a:off x="7087011" y="3425277"/>
            <a:ext cx="3299491" cy="1999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58" idx="0"/>
          </p:cNvCxnSpPr>
          <p:nvPr/>
        </p:nvCxnSpPr>
        <p:spPr>
          <a:xfrm>
            <a:off x="7280477" y="3401015"/>
            <a:ext cx="4174693" cy="2015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8093381" y="2178378"/>
            <a:ext cx="394184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Point estimates are the descriptors </a:t>
            </a:r>
          </a:p>
          <a:p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a posterior distribution. We used </a:t>
            </a:r>
          </a:p>
          <a:p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means,  but could have used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edians or MLEs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ounded Rectangle 52">
            <a:hlinkClick r:id="rId18" action="ppaction://hlinksldjump"/>
          </p:cNvPr>
          <p:cNvSpPr/>
          <p:nvPr/>
        </p:nvSpPr>
        <p:spPr>
          <a:xfrm>
            <a:off x="4312146" y="1651114"/>
            <a:ext cx="1014984" cy="237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Hybrid</a:t>
            </a:r>
            <a:endParaRPr lang="en-US" sz="1500" dirty="0"/>
          </a:p>
        </p:txBody>
      </p:sp>
      <p:grpSp>
        <p:nvGrpSpPr>
          <p:cNvPr id="59" name="Group 58"/>
          <p:cNvGrpSpPr/>
          <p:nvPr/>
        </p:nvGrpSpPr>
        <p:grpSpPr>
          <a:xfrm>
            <a:off x="7047478" y="6421338"/>
            <a:ext cx="4737007" cy="382260"/>
            <a:chOff x="-2448342" y="5722348"/>
            <a:chExt cx="4737007" cy="382260"/>
          </a:xfrm>
        </p:grpSpPr>
        <p:sp>
          <p:nvSpPr>
            <p:cNvPr id="61" name="Rectangle 60"/>
            <p:cNvSpPr/>
            <p:nvPr/>
          </p:nvSpPr>
          <p:spPr>
            <a:xfrm>
              <a:off x="1844312" y="5722348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01913" y="5734635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81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-387096" y="5766054"/>
              <a:ext cx="490840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‘</a:t>
              </a:r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82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-1381481" y="5734635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83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-2448342" y="5735249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‘84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09662" y="6468906"/>
            <a:ext cx="4737007" cy="382260"/>
            <a:chOff x="-2448342" y="5722348"/>
            <a:chExt cx="4737007" cy="382260"/>
          </a:xfrm>
        </p:grpSpPr>
        <p:sp>
          <p:nvSpPr>
            <p:cNvPr id="71" name="Rectangle 70"/>
            <p:cNvSpPr/>
            <p:nvPr/>
          </p:nvSpPr>
          <p:spPr>
            <a:xfrm>
              <a:off x="1844312" y="5722348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80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01913" y="5734635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81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-387096" y="5766054"/>
              <a:ext cx="490840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‘</a:t>
              </a:r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82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-1381481" y="5734635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83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-2448342" y="5735249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‘84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960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2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348" y="7653"/>
            <a:ext cx="2658086" cy="667258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1" y="3290554"/>
            <a:ext cx="8358492" cy="3467766"/>
          </a:xfrm>
          <a:prstGeom prst="rect">
            <a:avLst/>
          </a:prstGeom>
        </p:spPr>
      </p:pic>
      <p:pic>
        <p:nvPicPr>
          <p:cNvPr id="256" name="Picture 2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85" y="-116215"/>
            <a:ext cx="3835761" cy="357144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679848"/>
            <a:ext cx="1033342" cy="14051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33800"/>
            <a:ext cx="943316" cy="1405189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8367006" y="3084323"/>
            <a:ext cx="3258844" cy="369332"/>
            <a:chOff x="8367006" y="3084323"/>
            <a:chExt cx="3258844" cy="369332"/>
          </a:xfrm>
        </p:grpSpPr>
        <p:sp>
          <p:nvSpPr>
            <p:cNvPr id="59" name="Rectangle 58"/>
            <p:cNvSpPr/>
            <p:nvPr/>
          </p:nvSpPr>
          <p:spPr>
            <a:xfrm>
              <a:off x="8367006" y="3084323"/>
              <a:ext cx="9723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Forecast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9514754" y="3099712"/>
              <a:ext cx="2111096" cy="338554"/>
              <a:chOff x="9514754" y="3097277"/>
              <a:chExt cx="2111096" cy="338554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9514754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9919818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0324882" y="3097277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10776433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11181497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74" name="Picture 7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61" y="3084323"/>
            <a:ext cx="464583" cy="464583"/>
          </a:xfrm>
          <a:prstGeom prst="rect">
            <a:avLst/>
          </a:prstGeom>
        </p:spPr>
      </p:pic>
      <p:pic>
        <p:nvPicPr>
          <p:cNvPr id="76" name="Picture 75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9" y="-26304"/>
            <a:ext cx="464583" cy="464583"/>
          </a:xfrm>
          <a:prstGeom prst="rect">
            <a:avLst/>
          </a:prstGeom>
        </p:spPr>
      </p:pic>
      <p:grpSp>
        <p:nvGrpSpPr>
          <p:cNvPr id="77" name="Group 76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78" name="Rectangle 77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52" name="Rectangle 151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9" name="Rectangle 158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51" name="Rectangle 150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40" name="Group 139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42" name="Rectangle 141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5" name="Rectangle 144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41" name="Rectangle 140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30" name="Group 129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31" name="Rectangle 130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21" name="Rectangle 120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118" name="Rectangle 117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94" name="Group 93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116" name="Rectangle 115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114" name="Rectangle 113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96" name="Group 95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112" name="Rectangle 111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97" name="Group 96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98" name="Group 97"/>
              <p:cNvGrpSpPr/>
              <p:nvPr/>
            </p:nvGrpSpPr>
            <p:grpSpPr>
              <a:xfrm>
                <a:off x="3732763" y="-11442"/>
                <a:ext cx="3806716" cy="3395878"/>
                <a:chOff x="3732763" y="-11442"/>
                <a:chExt cx="3806716" cy="3395878"/>
              </a:xfrm>
            </p:grpSpPr>
            <p:sp>
              <p:nvSpPr>
                <p:cNvPr id="99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100" name="Group 99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103" name="Straight Connector 102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6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107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108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109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101" name="Rectangle 100"/>
                <p:cNvSpPr/>
                <p:nvPr/>
              </p:nvSpPr>
              <p:spPr>
                <a:xfrm>
                  <a:off x="4327638" y="-11442"/>
                  <a:ext cx="3211841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EMOSA </a:t>
                  </a:r>
                  <a:r>
                    <a:rPr lang="en-US" sz="2800" b="0" cap="none" spc="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Specification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60" name="Group 159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161" name="Group 160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63" name="Rectangle 162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69" name="Group 168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170" name="Group 169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75" name="Rectangle 174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71" name="Group 170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179" name="Group 178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84" name="Rectangle 183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81" name="Rectangle 180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87" name="Group 186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188" name="Group 187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93" name="Rectangle 192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90" name="Rectangle 189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196" name="Straight Connector 195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>
            <a:off x="3919743" y="498331"/>
            <a:ext cx="4394200" cy="1828800"/>
            <a:chOff x="1320800" y="1752600"/>
            <a:chExt cx="3581400" cy="1371600"/>
          </a:xfrm>
        </p:grpSpPr>
        <p:graphicFrame>
          <p:nvGraphicFramePr>
            <p:cNvPr id="198" name="Object 19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7404720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9" name="Equation" r:id="rId11" imgW="1549080" imgH="228600" progId="Equation.DSMT4">
                    <p:embed/>
                  </p:oleObj>
                </mc:Choice>
                <mc:Fallback>
                  <p:oleObj name="Equation" r:id="rId11" imgW="1549080" imgH="228600" progId="Equation.DSMT4">
                    <p:embed/>
                    <p:pic>
                      <p:nvPicPr>
                        <p:cNvPr id="0" name="Picture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2895600"/>
                          <a:ext cx="1549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99" name="Group 198"/>
            <p:cNvGrpSpPr/>
            <p:nvPr/>
          </p:nvGrpSpPr>
          <p:grpSpPr>
            <a:xfrm>
              <a:off x="1371600" y="2330053"/>
              <a:ext cx="3327466" cy="559593"/>
              <a:chOff x="1371600" y="2330053"/>
              <a:chExt cx="3327466" cy="559593"/>
            </a:xfrm>
          </p:grpSpPr>
          <p:graphicFrame>
            <p:nvGraphicFramePr>
              <p:cNvPr id="203" name="Object 20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6045723"/>
                  </p:ext>
                </p:extLst>
              </p:nvPr>
            </p:nvGraphicFramePr>
            <p:xfrm>
              <a:off x="2286019" y="2330053"/>
              <a:ext cx="2413047" cy="5595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30" name="Equation" r:id="rId13" imgW="2412720" imgH="558720" progId="Equation.DSMT4">
                      <p:embed/>
                    </p:oleObj>
                  </mc:Choice>
                  <mc:Fallback>
                    <p:oleObj name="Equation" r:id="rId13" imgW="2412720" imgH="558720" progId="Equation.DSMT4">
                      <p:embed/>
                      <p:pic>
                        <p:nvPicPr>
                          <p:cNvPr id="0" name="Picture 4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19" y="2330053"/>
                            <a:ext cx="2413047" cy="55959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4" name="Object 20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4840241"/>
                  </p:ext>
                </p:extLst>
              </p:nvPr>
            </p:nvGraphicFramePr>
            <p:xfrm>
              <a:off x="1371600" y="2362200"/>
              <a:ext cx="8890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31" name="Equation" r:id="rId15" imgW="888840" imgH="228600" progId="Equation.DSMT4">
                      <p:embed/>
                    </p:oleObj>
                  </mc:Choice>
                  <mc:Fallback>
                    <p:oleObj name="Equation" r:id="rId15" imgW="888840" imgH="228600" progId="Equation.DSMT4">
                      <p:embed/>
                      <p:pic>
                        <p:nvPicPr>
                          <p:cNvPr id="0" name="Picture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71600" y="2362200"/>
                            <a:ext cx="8890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00" name="Group 199"/>
            <p:cNvGrpSpPr/>
            <p:nvPr/>
          </p:nvGrpSpPr>
          <p:grpSpPr>
            <a:xfrm>
              <a:off x="1320800" y="1752600"/>
              <a:ext cx="3581400" cy="558800"/>
              <a:chOff x="1320800" y="1492250"/>
              <a:chExt cx="3581400" cy="558800"/>
            </a:xfrm>
          </p:grpSpPr>
          <p:graphicFrame>
            <p:nvGraphicFramePr>
              <p:cNvPr id="201" name="Object 20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4570103"/>
                  </p:ext>
                </p:extLst>
              </p:nvPr>
            </p:nvGraphicFramePr>
            <p:xfrm>
              <a:off x="2286000" y="1492250"/>
              <a:ext cx="2616200" cy="558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32" name="Equation" r:id="rId17" imgW="2616120" imgH="558720" progId="Equation.DSMT4">
                      <p:embed/>
                    </p:oleObj>
                  </mc:Choice>
                  <mc:Fallback>
                    <p:oleObj name="Equation" r:id="rId17" imgW="2616120" imgH="558720" progId="Equation.DSMT4">
                      <p:embed/>
                      <p:pic>
                        <p:nvPicPr>
                          <p:cNvPr id="0" name="Picture 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1492250"/>
                            <a:ext cx="2616200" cy="5588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2" name="Object 20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4829329"/>
                  </p:ext>
                </p:extLst>
              </p:nvPr>
            </p:nvGraphicFramePr>
            <p:xfrm>
              <a:off x="1320800" y="1524000"/>
              <a:ext cx="9652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33" name="Equation" r:id="rId19" imgW="965160" imgH="228600" progId="Equation.DSMT4">
                      <p:embed/>
                    </p:oleObj>
                  </mc:Choice>
                  <mc:Fallback>
                    <p:oleObj name="Equation" r:id="rId19" imgW="965160" imgH="228600" progId="Equation.DSMT4">
                      <p:embed/>
                      <p:pic>
                        <p:nvPicPr>
                          <p:cNvPr id="0" name="Picture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20800" y="1524000"/>
                            <a:ext cx="9652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05" name="Group 204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206" name="Rounded Rectangle 205">
              <a:hlinkClick r:id="rId21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207" name="Rounded Rectangle 206">
              <a:hlinkClick r:id="rId22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208" name="Rounded Rectangle 207">
              <a:hlinkClick r:id="rId23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1" name="Rounded Rectangle 210">
              <a:hlinkClick r:id="rId24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212" name="Rounded Rectangle 211">
              <a:hlinkClick r:id="rId25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213" name="Rounded Rectangle 212">
              <a:hlinkClick r:id="rId26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214" name="Rounded Rectangle 213">
              <a:hlinkClick r:id="rId8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215" name="Rounded Rectangle 214">
              <a:hlinkClick r:id="rId27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216" name="Rounded Rectangle 215">
              <a:hlinkClick r:id="rId28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22" name="Group 221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223" name="TextBox 222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  <p:sp>
        <p:nvSpPr>
          <p:cNvPr id="218" name="Rounded Rectangle 217">
            <a:hlinkClick r:id="rId29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58782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85" y="-116215"/>
            <a:ext cx="3835761" cy="35714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9" y="3290554"/>
            <a:ext cx="8268857" cy="34677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472" y="4612"/>
            <a:ext cx="2639837" cy="66786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679848"/>
            <a:ext cx="1033342" cy="14051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33800"/>
            <a:ext cx="943316" cy="140518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8367006" y="3084323"/>
            <a:ext cx="3258844" cy="369332"/>
            <a:chOff x="8367006" y="3084323"/>
            <a:chExt cx="3258844" cy="369332"/>
          </a:xfrm>
        </p:grpSpPr>
        <p:sp>
          <p:nvSpPr>
            <p:cNvPr id="30" name="Rectangle 29"/>
            <p:cNvSpPr/>
            <p:nvPr/>
          </p:nvSpPr>
          <p:spPr>
            <a:xfrm>
              <a:off x="8367006" y="3084323"/>
              <a:ext cx="9723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Forecast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9514754" y="3099712"/>
              <a:ext cx="2111096" cy="338554"/>
              <a:chOff x="9514754" y="3097277"/>
              <a:chExt cx="2111096" cy="338554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514754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9919818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0324882" y="3097277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0776433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1181497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37" name="Picture 3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61" y="3084323"/>
            <a:ext cx="464583" cy="464583"/>
          </a:xfrm>
          <a:prstGeom prst="rect">
            <a:avLst/>
          </a:prstGeom>
        </p:spPr>
      </p:pic>
      <p:pic>
        <p:nvPicPr>
          <p:cNvPr id="38" name="Picture 37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9" y="-26304"/>
            <a:ext cx="464583" cy="464583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40" name="Rectangle 39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14" name="Rectangle 113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13" name="Rectangle 112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04" name="Rectangle 103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03" name="Rectangle 102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93" name="Rectangle 92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83" name="Rectangle 82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76" name="Rectangle 75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3732763" y="-11442"/>
                <a:ext cx="3806716" cy="3395878"/>
                <a:chOff x="3732763" y="-11442"/>
                <a:chExt cx="3806716" cy="3395878"/>
              </a:xfrm>
            </p:grpSpPr>
            <p:sp>
              <p:nvSpPr>
                <p:cNvPr id="61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69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70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71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63" name="Rectangle 62"/>
                <p:cNvSpPr/>
                <p:nvPr/>
              </p:nvSpPr>
              <p:spPr>
                <a:xfrm>
                  <a:off x="4327638" y="-11442"/>
                  <a:ext cx="3211841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EMOSA </a:t>
                  </a:r>
                  <a:r>
                    <a:rPr lang="en-US" sz="2800" b="0" cap="none" spc="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Specification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22" name="Group 121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123" name="Group 122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4" name="Group 123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31" name="Group 130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132" name="Group 131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37" name="Rectangle 136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40" name="Group 139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141" name="Group 140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49" name="Group 148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150" name="Group 149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158" name="Straight Connector 157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Group 158"/>
          <p:cNvGrpSpPr/>
          <p:nvPr/>
        </p:nvGrpSpPr>
        <p:grpSpPr>
          <a:xfrm>
            <a:off x="3919743" y="498331"/>
            <a:ext cx="4394200" cy="1828800"/>
            <a:chOff x="1320800" y="1752600"/>
            <a:chExt cx="3581400" cy="1371600"/>
          </a:xfrm>
        </p:grpSpPr>
        <p:graphicFrame>
          <p:nvGraphicFramePr>
            <p:cNvPr id="160" name="Object 1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9391355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8" name="Equation" r:id="rId11" imgW="1549080" imgH="228600" progId="Equation.DSMT4">
                    <p:embed/>
                  </p:oleObj>
                </mc:Choice>
                <mc:Fallback>
                  <p:oleObj name="Equation" r:id="rId11" imgW="1549080" imgH="228600" progId="Equation.DSMT4">
                    <p:embed/>
                    <p:pic>
                      <p:nvPicPr>
                        <p:cNvPr id="0" name="Picture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2895600"/>
                          <a:ext cx="1549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61" name="Group 160"/>
            <p:cNvGrpSpPr/>
            <p:nvPr/>
          </p:nvGrpSpPr>
          <p:grpSpPr>
            <a:xfrm>
              <a:off x="1371600" y="2330053"/>
              <a:ext cx="3327466" cy="559593"/>
              <a:chOff x="1371600" y="2330053"/>
              <a:chExt cx="3327466" cy="559593"/>
            </a:xfrm>
          </p:grpSpPr>
          <p:graphicFrame>
            <p:nvGraphicFramePr>
              <p:cNvPr id="165" name="Object 16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7493768"/>
                  </p:ext>
                </p:extLst>
              </p:nvPr>
            </p:nvGraphicFramePr>
            <p:xfrm>
              <a:off x="2286019" y="2330053"/>
              <a:ext cx="2413047" cy="5595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49" name="Equation" r:id="rId13" imgW="2412720" imgH="558720" progId="Equation.DSMT4">
                      <p:embed/>
                    </p:oleObj>
                  </mc:Choice>
                  <mc:Fallback>
                    <p:oleObj name="Equation" r:id="rId13" imgW="2412720" imgH="558720" progId="Equation.DSMT4">
                      <p:embed/>
                      <p:pic>
                        <p:nvPicPr>
                          <p:cNvPr id="0" name="Picture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19" y="2330053"/>
                            <a:ext cx="2413047" cy="55959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6" name="Object 16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2888906"/>
                  </p:ext>
                </p:extLst>
              </p:nvPr>
            </p:nvGraphicFramePr>
            <p:xfrm>
              <a:off x="1371600" y="2362200"/>
              <a:ext cx="8890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50" name="Equation" r:id="rId15" imgW="888840" imgH="228600" progId="Equation.DSMT4">
                      <p:embed/>
                    </p:oleObj>
                  </mc:Choice>
                  <mc:Fallback>
                    <p:oleObj name="Equation" r:id="rId15" imgW="888840" imgH="228600" progId="Equation.DSMT4">
                      <p:embed/>
                      <p:pic>
                        <p:nvPicPr>
                          <p:cNvPr id="0" name="Picture 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71600" y="2362200"/>
                            <a:ext cx="8890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62" name="Group 161"/>
            <p:cNvGrpSpPr/>
            <p:nvPr/>
          </p:nvGrpSpPr>
          <p:grpSpPr>
            <a:xfrm>
              <a:off x="1320800" y="1752600"/>
              <a:ext cx="3581400" cy="558800"/>
              <a:chOff x="1320800" y="1492250"/>
              <a:chExt cx="3581400" cy="558800"/>
            </a:xfrm>
          </p:grpSpPr>
          <p:graphicFrame>
            <p:nvGraphicFramePr>
              <p:cNvPr id="163" name="Object 16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6271593"/>
                  </p:ext>
                </p:extLst>
              </p:nvPr>
            </p:nvGraphicFramePr>
            <p:xfrm>
              <a:off x="2286000" y="1492250"/>
              <a:ext cx="2616200" cy="558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51" name="Equation" r:id="rId17" imgW="2616120" imgH="558720" progId="Equation.DSMT4">
                      <p:embed/>
                    </p:oleObj>
                  </mc:Choice>
                  <mc:Fallback>
                    <p:oleObj name="Equation" r:id="rId17" imgW="2616120" imgH="558720" progId="Equation.DSMT4">
                      <p:embed/>
                      <p:pic>
                        <p:nvPicPr>
                          <p:cNvPr id="0" name="Picture 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1492250"/>
                            <a:ext cx="2616200" cy="5588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" name="Object 16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9341384"/>
                  </p:ext>
                </p:extLst>
              </p:nvPr>
            </p:nvGraphicFramePr>
            <p:xfrm>
              <a:off x="1320800" y="1524000"/>
              <a:ext cx="9652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52" name="Equation" r:id="rId19" imgW="965160" imgH="228600" progId="Equation.DSMT4">
                      <p:embed/>
                    </p:oleObj>
                  </mc:Choice>
                  <mc:Fallback>
                    <p:oleObj name="Equation" r:id="rId19" imgW="965160" imgH="228600" progId="Equation.DSMT4">
                      <p:embed/>
                      <p:pic>
                        <p:nvPicPr>
                          <p:cNvPr id="0" name="Picture 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20800" y="1524000"/>
                            <a:ext cx="9652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67" name="Group 166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168" name="Rounded Rectangle 167">
              <a:hlinkClick r:id="rId21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69" name="Rounded Rectangle 168">
              <a:hlinkClick r:id="rId22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0" name="Rounded Rectangle 169">
              <a:hlinkClick r:id="rId23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3" name="Rounded Rectangle 172">
              <a:hlinkClick r:id="rId24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4" name="Rounded Rectangle 173">
              <a:hlinkClick r:id="rId25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5" name="Rounded Rectangle 174">
              <a:hlinkClick r:id="rId26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6" name="Rounded Rectangle 175">
              <a:hlinkClick r:id="rId8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7" name="Rounded Rectangle 176">
              <a:hlinkClick r:id="rId27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8" name="Rounded Rectangle 177">
              <a:hlinkClick r:id="rId28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80" name="Rounded Rectangle 179">
            <a:hlinkClick r:id="rId29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  <p:grpSp>
        <p:nvGrpSpPr>
          <p:cNvPr id="185" name="Group 184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186" name="TextBox 185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050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85" y="-116215"/>
            <a:ext cx="3835760" cy="35714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0" y="3290554"/>
            <a:ext cx="8313674" cy="34677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679848"/>
            <a:ext cx="1033342" cy="14051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33800"/>
            <a:ext cx="943316" cy="1405189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8367006" y="3084323"/>
            <a:ext cx="3258844" cy="369332"/>
            <a:chOff x="8367006" y="3084323"/>
            <a:chExt cx="3258844" cy="369332"/>
          </a:xfrm>
        </p:grpSpPr>
        <p:sp>
          <p:nvSpPr>
            <p:cNvPr id="31" name="Rectangle 30"/>
            <p:cNvSpPr/>
            <p:nvPr/>
          </p:nvSpPr>
          <p:spPr>
            <a:xfrm>
              <a:off x="8367006" y="3084323"/>
              <a:ext cx="9723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Forecast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9514754" y="3099712"/>
              <a:ext cx="2111096" cy="338554"/>
              <a:chOff x="9514754" y="3097277"/>
              <a:chExt cx="2111096" cy="338554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9514754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9919818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0324882" y="3097277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0776433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1181497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472" y="4612"/>
            <a:ext cx="2639837" cy="6678668"/>
          </a:xfrm>
          <a:prstGeom prst="rect">
            <a:avLst/>
          </a:prstGeom>
        </p:spPr>
      </p:pic>
      <p:pic>
        <p:nvPicPr>
          <p:cNvPr id="39" name="Picture 38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61" y="3084323"/>
            <a:ext cx="464583" cy="464583"/>
          </a:xfrm>
          <a:prstGeom prst="rect">
            <a:avLst/>
          </a:prstGeom>
        </p:spPr>
      </p:pic>
      <p:pic>
        <p:nvPicPr>
          <p:cNvPr id="41" name="Picture 40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9" y="-26304"/>
            <a:ext cx="464583" cy="464583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43" name="Rectangle 42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17" name="Rectangle 116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16" name="Rectangle 115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05" name="Group 104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06" name="Rectangle 105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97" name="Rectangle 96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96" name="Rectangle 95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86" name="Rectangle 85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83" name="Rectangle 82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79" name="Rectangle 78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77" name="Rectangle 76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3732763" y="-11442"/>
                <a:ext cx="3806716" cy="3395878"/>
                <a:chOff x="3732763" y="-11442"/>
                <a:chExt cx="3806716" cy="3395878"/>
              </a:xfrm>
            </p:grpSpPr>
            <p:sp>
              <p:nvSpPr>
                <p:cNvPr id="64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65" name="Group 64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68" name="Straight Connector 67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72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73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74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66" name="Rectangle 65"/>
                <p:cNvSpPr/>
                <p:nvPr/>
              </p:nvSpPr>
              <p:spPr>
                <a:xfrm>
                  <a:off x="4327638" y="-11442"/>
                  <a:ext cx="3211841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EMOSA </a:t>
                  </a:r>
                  <a:r>
                    <a:rPr lang="en-US" sz="2800" b="0" cap="none" spc="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Specification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25" name="Group 124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126" name="Group 125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34" name="Group 133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135" name="Group 134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40" name="Rectangle 139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37" name="Rectangle 136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43" name="Group 142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144" name="Group 143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49" name="Rectangle 148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153" name="Group 152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58" name="Rectangle 157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161" name="Straight Connector 160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oup 161"/>
          <p:cNvGrpSpPr/>
          <p:nvPr/>
        </p:nvGrpSpPr>
        <p:grpSpPr>
          <a:xfrm>
            <a:off x="3919743" y="498331"/>
            <a:ext cx="4394200" cy="1828800"/>
            <a:chOff x="1320800" y="1752600"/>
            <a:chExt cx="3581400" cy="1371600"/>
          </a:xfrm>
        </p:grpSpPr>
        <p:graphicFrame>
          <p:nvGraphicFramePr>
            <p:cNvPr id="163" name="Object 16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5959032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2" name="Equation" r:id="rId11" imgW="1549080" imgH="228600" progId="Equation.DSMT4">
                    <p:embed/>
                  </p:oleObj>
                </mc:Choice>
                <mc:Fallback>
                  <p:oleObj name="Equation" r:id="rId11" imgW="1549080" imgH="228600" progId="Equation.DSMT4">
                    <p:embed/>
                    <p:pic>
                      <p:nvPicPr>
                        <p:cNvPr id="0" name="Picture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2895600"/>
                          <a:ext cx="1549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64" name="Group 163"/>
            <p:cNvGrpSpPr/>
            <p:nvPr/>
          </p:nvGrpSpPr>
          <p:grpSpPr>
            <a:xfrm>
              <a:off x="1371600" y="2330053"/>
              <a:ext cx="3327466" cy="559593"/>
              <a:chOff x="1371600" y="2330053"/>
              <a:chExt cx="3327466" cy="559593"/>
            </a:xfrm>
          </p:grpSpPr>
          <p:graphicFrame>
            <p:nvGraphicFramePr>
              <p:cNvPr id="168" name="Object 16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2141580"/>
                  </p:ext>
                </p:extLst>
              </p:nvPr>
            </p:nvGraphicFramePr>
            <p:xfrm>
              <a:off x="2286019" y="2330053"/>
              <a:ext cx="2413047" cy="5595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73" name="Equation" r:id="rId13" imgW="2412720" imgH="558720" progId="Equation.DSMT4">
                      <p:embed/>
                    </p:oleObj>
                  </mc:Choice>
                  <mc:Fallback>
                    <p:oleObj name="Equation" r:id="rId13" imgW="2412720" imgH="558720" progId="Equation.DSMT4">
                      <p:embed/>
                      <p:pic>
                        <p:nvPicPr>
                          <p:cNvPr id="0" name="Picture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19" y="2330053"/>
                            <a:ext cx="2413047" cy="55959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9" name="Object 16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5066157"/>
                  </p:ext>
                </p:extLst>
              </p:nvPr>
            </p:nvGraphicFramePr>
            <p:xfrm>
              <a:off x="1371600" y="2362200"/>
              <a:ext cx="8890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74" name="Equation" r:id="rId15" imgW="888840" imgH="228600" progId="Equation.DSMT4">
                      <p:embed/>
                    </p:oleObj>
                  </mc:Choice>
                  <mc:Fallback>
                    <p:oleObj name="Equation" r:id="rId15" imgW="888840" imgH="228600" progId="Equation.DSMT4">
                      <p:embed/>
                      <p:pic>
                        <p:nvPicPr>
                          <p:cNvPr id="0" name="Picture 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71600" y="2362200"/>
                            <a:ext cx="8890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65" name="Group 164"/>
            <p:cNvGrpSpPr/>
            <p:nvPr/>
          </p:nvGrpSpPr>
          <p:grpSpPr>
            <a:xfrm>
              <a:off x="1320800" y="1752600"/>
              <a:ext cx="3581400" cy="558800"/>
              <a:chOff x="1320800" y="1492250"/>
              <a:chExt cx="3581400" cy="558800"/>
            </a:xfrm>
          </p:grpSpPr>
          <p:graphicFrame>
            <p:nvGraphicFramePr>
              <p:cNvPr id="166" name="Object 16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9733723"/>
                  </p:ext>
                </p:extLst>
              </p:nvPr>
            </p:nvGraphicFramePr>
            <p:xfrm>
              <a:off x="2286000" y="1492250"/>
              <a:ext cx="2616200" cy="558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75" name="Equation" r:id="rId17" imgW="2616120" imgH="558720" progId="Equation.DSMT4">
                      <p:embed/>
                    </p:oleObj>
                  </mc:Choice>
                  <mc:Fallback>
                    <p:oleObj name="Equation" r:id="rId17" imgW="2616120" imgH="558720" progId="Equation.DSMT4">
                      <p:embed/>
                      <p:pic>
                        <p:nvPicPr>
                          <p:cNvPr id="0" name="Picture 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1492250"/>
                            <a:ext cx="2616200" cy="5588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7" name="Object 16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2717383"/>
                  </p:ext>
                </p:extLst>
              </p:nvPr>
            </p:nvGraphicFramePr>
            <p:xfrm>
              <a:off x="1320800" y="1524000"/>
              <a:ext cx="9652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76" name="Equation" r:id="rId19" imgW="965160" imgH="228600" progId="Equation.DSMT4">
                      <p:embed/>
                    </p:oleObj>
                  </mc:Choice>
                  <mc:Fallback>
                    <p:oleObj name="Equation" r:id="rId19" imgW="965160" imgH="228600" progId="Equation.DSMT4">
                      <p:embed/>
                      <p:pic>
                        <p:nvPicPr>
                          <p:cNvPr id="0" name="Picture 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20800" y="1524000"/>
                            <a:ext cx="9652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70" name="Group 169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171" name="Rounded Rectangle 170">
              <a:hlinkClick r:id="rId21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2" name="Rounded Rectangle 171">
              <a:hlinkClick r:id="rId22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3" name="Rounded Rectangle 172">
              <a:hlinkClick r:id="rId23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6" name="Rounded Rectangle 175">
              <a:hlinkClick r:id="rId24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7" name="Rounded Rectangle 176">
              <a:hlinkClick r:id="rId25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8" name="Rounded Rectangle 177">
              <a:hlinkClick r:id="rId26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9" name="Rounded Rectangle 178">
              <a:hlinkClick r:id="rId8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80" name="Rounded Rectangle 179">
              <a:hlinkClick r:id="rId27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81" name="Rounded Rectangle 180">
              <a:hlinkClick r:id="rId28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83" name="Rounded Rectangle 182">
            <a:hlinkClick r:id="rId29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  <p:grpSp>
        <p:nvGrpSpPr>
          <p:cNvPr id="192" name="Group 191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193" name="TextBox 192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56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85" y="-116215"/>
            <a:ext cx="3835760" cy="35714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9" y="3290554"/>
            <a:ext cx="8268857" cy="34677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679848"/>
            <a:ext cx="1033342" cy="14051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33800"/>
            <a:ext cx="943316" cy="140518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8367006" y="3084323"/>
            <a:ext cx="3258844" cy="369332"/>
            <a:chOff x="8367006" y="3084323"/>
            <a:chExt cx="3258844" cy="369332"/>
          </a:xfrm>
        </p:grpSpPr>
        <p:sp>
          <p:nvSpPr>
            <p:cNvPr id="30" name="Rectangle 29"/>
            <p:cNvSpPr/>
            <p:nvPr/>
          </p:nvSpPr>
          <p:spPr>
            <a:xfrm>
              <a:off x="8367006" y="3084323"/>
              <a:ext cx="9723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Forecast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9514754" y="3099712"/>
              <a:ext cx="2111096" cy="338554"/>
              <a:chOff x="9514754" y="3097277"/>
              <a:chExt cx="2111096" cy="338554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514754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9919818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0324882" y="3097277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0776433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1181497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472" y="4612"/>
            <a:ext cx="2639837" cy="6678668"/>
          </a:xfrm>
          <a:prstGeom prst="rect">
            <a:avLst/>
          </a:prstGeom>
        </p:spPr>
      </p:pic>
      <p:pic>
        <p:nvPicPr>
          <p:cNvPr id="38" name="Picture 37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61" y="3084323"/>
            <a:ext cx="464583" cy="464583"/>
          </a:xfrm>
          <a:prstGeom prst="rect">
            <a:avLst/>
          </a:prstGeom>
        </p:spPr>
      </p:pic>
      <p:pic>
        <p:nvPicPr>
          <p:cNvPr id="40" name="Picture 39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9" y="-26304"/>
            <a:ext cx="464583" cy="464583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42" name="Rectangle 41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16" name="Rectangle 11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15" name="Rectangle 11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06" name="Rectangle 10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05" name="Rectangle 10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96" name="Rectangle 9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95" name="Rectangle 9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86" name="Rectangle 8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85" name="Rectangle 8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82" name="Rectangle 81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76" name="Rectangle 75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3732763" y="-11442"/>
                <a:ext cx="3806716" cy="3395878"/>
                <a:chOff x="3732763" y="-11442"/>
                <a:chExt cx="3806716" cy="3395878"/>
              </a:xfrm>
            </p:grpSpPr>
            <p:sp>
              <p:nvSpPr>
                <p:cNvPr id="63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64" name="Group 63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67" name="Straight Connector 66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71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72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73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65" name="Rectangle 64"/>
                <p:cNvSpPr/>
                <p:nvPr/>
              </p:nvSpPr>
              <p:spPr>
                <a:xfrm>
                  <a:off x="4327638" y="-11442"/>
                  <a:ext cx="3211841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EMOSA </a:t>
                  </a:r>
                  <a:r>
                    <a:rPr lang="en-US" sz="2800" b="0" cap="none" spc="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Specification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24" name="Group 123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125" name="Group 124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6" name="Group 125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33" name="Group 132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134" name="Group 133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42" name="Group 141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143" name="Group 142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51" name="Group 150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152" name="Group 151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54" name="Rectangle 153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160" name="Straight Connector 159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Group 160"/>
          <p:cNvGrpSpPr/>
          <p:nvPr/>
        </p:nvGrpSpPr>
        <p:grpSpPr>
          <a:xfrm>
            <a:off x="3919743" y="498331"/>
            <a:ext cx="4394200" cy="1828800"/>
            <a:chOff x="1320800" y="1752600"/>
            <a:chExt cx="3581400" cy="1371600"/>
          </a:xfrm>
        </p:grpSpPr>
        <p:graphicFrame>
          <p:nvGraphicFramePr>
            <p:cNvPr id="162" name="Object 1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3329691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96" name="Equation" r:id="rId11" imgW="1549080" imgH="228600" progId="Equation.DSMT4">
                    <p:embed/>
                  </p:oleObj>
                </mc:Choice>
                <mc:Fallback>
                  <p:oleObj name="Equation" r:id="rId11" imgW="1549080" imgH="228600" progId="Equation.DSMT4">
                    <p:embed/>
                    <p:pic>
                      <p:nvPicPr>
                        <p:cNvPr id="0" name="Picture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2895600"/>
                          <a:ext cx="1549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63" name="Group 162"/>
            <p:cNvGrpSpPr/>
            <p:nvPr/>
          </p:nvGrpSpPr>
          <p:grpSpPr>
            <a:xfrm>
              <a:off x="1371600" y="2330053"/>
              <a:ext cx="3327466" cy="559593"/>
              <a:chOff x="1371600" y="2330053"/>
              <a:chExt cx="3327466" cy="559593"/>
            </a:xfrm>
          </p:grpSpPr>
          <p:graphicFrame>
            <p:nvGraphicFramePr>
              <p:cNvPr id="167" name="Object 16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2622609"/>
                  </p:ext>
                </p:extLst>
              </p:nvPr>
            </p:nvGraphicFramePr>
            <p:xfrm>
              <a:off x="2286019" y="2330053"/>
              <a:ext cx="2413047" cy="5595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97" name="Equation" r:id="rId13" imgW="2412720" imgH="558720" progId="Equation.DSMT4">
                      <p:embed/>
                    </p:oleObj>
                  </mc:Choice>
                  <mc:Fallback>
                    <p:oleObj name="Equation" r:id="rId13" imgW="2412720" imgH="558720" progId="Equation.DSMT4">
                      <p:embed/>
                      <p:pic>
                        <p:nvPicPr>
                          <p:cNvPr id="0" name="Picture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19" y="2330053"/>
                            <a:ext cx="2413047" cy="55959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8" name="Object 16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7641762"/>
                  </p:ext>
                </p:extLst>
              </p:nvPr>
            </p:nvGraphicFramePr>
            <p:xfrm>
              <a:off x="1371600" y="2362200"/>
              <a:ext cx="8890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98" name="Equation" r:id="rId15" imgW="888840" imgH="228600" progId="Equation.DSMT4">
                      <p:embed/>
                    </p:oleObj>
                  </mc:Choice>
                  <mc:Fallback>
                    <p:oleObj name="Equation" r:id="rId15" imgW="888840" imgH="228600" progId="Equation.DSMT4">
                      <p:embed/>
                      <p:pic>
                        <p:nvPicPr>
                          <p:cNvPr id="0" name="Picture 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71600" y="2362200"/>
                            <a:ext cx="8890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64" name="Group 163"/>
            <p:cNvGrpSpPr/>
            <p:nvPr/>
          </p:nvGrpSpPr>
          <p:grpSpPr>
            <a:xfrm>
              <a:off x="1320800" y="1752600"/>
              <a:ext cx="3581400" cy="558800"/>
              <a:chOff x="1320800" y="1492250"/>
              <a:chExt cx="3581400" cy="558800"/>
            </a:xfrm>
          </p:grpSpPr>
          <p:graphicFrame>
            <p:nvGraphicFramePr>
              <p:cNvPr id="165" name="Object 16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6619908"/>
                  </p:ext>
                </p:extLst>
              </p:nvPr>
            </p:nvGraphicFramePr>
            <p:xfrm>
              <a:off x="2286000" y="1492250"/>
              <a:ext cx="2616200" cy="558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99" name="Equation" r:id="rId17" imgW="2616120" imgH="558720" progId="Equation.DSMT4">
                      <p:embed/>
                    </p:oleObj>
                  </mc:Choice>
                  <mc:Fallback>
                    <p:oleObj name="Equation" r:id="rId17" imgW="2616120" imgH="558720" progId="Equation.DSMT4">
                      <p:embed/>
                      <p:pic>
                        <p:nvPicPr>
                          <p:cNvPr id="0" name="Picture 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1492250"/>
                            <a:ext cx="2616200" cy="5588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6" name="Object 16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1278778"/>
                  </p:ext>
                </p:extLst>
              </p:nvPr>
            </p:nvGraphicFramePr>
            <p:xfrm>
              <a:off x="1320800" y="1524000"/>
              <a:ext cx="9652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00" name="Equation" r:id="rId19" imgW="965160" imgH="228600" progId="Equation.DSMT4">
                      <p:embed/>
                    </p:oleObj>
                  </mc:Choice>
                  <mc:Fallback>
                    <p:oleObj name="Equation" r:id="rId19" imgW="965160" imgH="228600" progId="Equation.DSMT4">
                      <p:embed/>
                      <p:pic>
                        <p:nvPicPr>
                          <p:cNvPr id="0" name="Picture 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20800" y="1524000"/>
                            <a:ext cx="9652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69" name="Group 168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170" name="Rounded Rectangle 169">
              <a:hlinkClick r:id="rId21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1" name="Rounded Rectangle 170">
              <a:hlinkClick r:id="rId22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2" name="Rounded Rectangle 171">
              <a:hlinkClick r:id="rId23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5" name="Rounded Rectangle 174">
              <a:hlinkClick r:id="rId24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6" name="Rounded Rectangle 175">
              <a:hlinkClick r:id="rId25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7" name="Rounded Rectangle 176">
              <a:hlinkClick r:id="rId26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8" name="Rounded Rectangle 177">
              <a:hlinkClick r:id="rId8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9" name="Rounded Rectangle 178">
              <a:hlinkClick r:id="rId27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80" name="Rounded Rectangle 179">
              <a:hlinkClick r:id="rId28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82" name="Rounded Rectangle 181">
            <a:hlinkClick r:id="rId29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  <p:grpSp>
        <p:nvGrpSpPr>
          <p:cNvPr id="187" name="Group 186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188" name="TextBox 187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944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985" y="-111496"/>
            <a:ext cx="3835761" cy="356200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049" y="3309148"/>
            <a:ext cx="8268857" cy="34305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16750" y="4612"/>
            <a:ext cx="2625281" cy="66786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679848"/>
            <a:ext cx="1033342" cy="14051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33800"/>
            <a:ext cx="943316" cy="1405189"/>
          </a:xfrm>
          <a:prstGeom prst="rect">
            <a:avLst/>
          </a:prstGeom>
        </p:spPr>
      </p:pic>
      <p:grpSp>
        <p:nvGrpSpPr>
          <p:cNvPr id="3" name="Group 28"/>
          <p:cNvGrpSpPr/>
          <p:nvPr/>
        </p:nvGrpSpPr>
        <p:grpSpPr>
          <a:xfrm>
            <a:off x="8367006" y="3084323"/>
            <a:ext cx="3258844" cy="369332"/>
            <a:chOff x="8367006" y="3084323"/>
            <a:chExt cx="3258844" cy="369332"/>
          </a:xfrm>
        </p:grpSpPr>
        <p:sp>
          <p:nvSpPr>
            <p:cNvPr id="30" name="Rectangle 29"/>
            <p:cNvSpPr/>
            <p:nvPr/>
          </p:nvSpPr>
          <p:spPr>
            <a:xfrm>
              <a:off x="8367006" y="3084323"/>
              <a:ext cx="9723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Forecast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4" name="Group 30"/>
            <p:cNvGrpSpPr/>
            <p:nvPr/>
          </p:nvGrpSpPr>
          <p:grpSpPr>
            <a:xfrm>
              <a:off x="9514754" y="3099712"/>
              <a:ext cx="2111096" cy="338554"/>
              <a:chOff x="9514754" y="3097277"/>
              <a:chExt cx="2111096" cy="338554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514754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9919818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0324882" y="3097277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0776433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1181497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37" name="Picture 3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61" y="3084323"/>
            <a:ext cx="464583" cy="464583"/>
          </a:xfrm>
          <a:prstGeom prst="rect">
            <a:avLst/>
          </a:prstGeom>
        </p:spPr>
      </p:pic>
      <p:pic>
        <p:nvPicPr>
          <p:cNvPr id="38" name="Picture 37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9" y="-26304"/>
            <a:ext cx="464583" cy="464583"/>
          </a:xfrm>
          <a:prstGeom prst="rect">
            <a:avLst/>
          </a:prstGeom>
        </p:spPr>
      </p:pic>
      <p:grpSp>
        <p:nvGrpSpPr>
          <p:cNvPr id="5" name="Group 38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40" name="Rectangle 39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6" name="Group 49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7" name="Group 111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14" name="Rectangle 113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13" name="Rectangle 112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8" name="Group 50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9" name="Group 101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04" name="Rectangle 103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03" name="Rectangle 102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0" name="Group 51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1" name="Group 91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93" name="Rectangle 92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2" name="Group 52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3" name="Group 81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83" name="Rectangle 82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29" name="Group 53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31" name="Group 54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39" name="Group 55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0" name="Group 56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76" name="Rectangle 75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1" name="Group 57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2" name="Group 58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3" name="Group 59"/>
              <p:cNvGrpSpPr/>
              <p:nvPr/>
            </p:nvGrpSpPr>
            <p:grpSpPr>
              <a:xfrm>
                <a:off x="3732763" y="-11442"/>
                <a:ext cx="3806716" cy="3395878"/>
                <a:chOff x="3732763" y="-11442"/>
                <a:chExt cx="3806716" cy="3395878"/>
              </a:xfrm>
            </p:grpSpPr>
            <p:sp>
              <p:nvSpPr>
                <p:cNvPr id="61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54" name="Group 61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69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70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71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63" name="Rectangle 62"/>
                <p:cNvSpPr/>
                <p:nvPr/>
              </p:nvSpPr>
              <p:spPr>
                <a:xfrm>
                  <a:off x="4327638" y="-11442"/>
                  <a:ext cx="3211841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EMOSA </a:t>
                  </a:r>
                  <a:r>
                    <a:rPr lang="en-US" sz="2800" b="0" cap="none" spc="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Specification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55" name="Group 121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56" name="Group 122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7" name="Group 123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8" name="Group 130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59" name="Group 131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37" name="Rectangle 136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0" name="Group 132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2" name="Group 139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64" name="Group 140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2" name="Group 141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92" name="Group 148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102" name="Group 149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2" name="Group 150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158" name="Straight Connector 157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58"/>
          <p:cNvGrpSpPr/>
          <p:nvPr/>
        </p:nvGrpSpPr>
        <p:grpSpPr>
          <a:xfrm>
            <a:off x="3633993" y="495299"/>
            <a:ext cx="4912156" cy="1831832"/>
            <a:chOff x="1087900" y="1750326"/>
            <a:chExt cx="4003556" cy="1373874"/>
          </a:xfrm>
        </p:grpSpPr>
        <p:graphicFrame>
          <p:nvGraphicFramePr>
            <p:cNvPr id="160" name="Object 1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9391355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7" name="Equation" r:id="rId11" imgW="1549080" imgH="228600" progId="Equation.DSMT4">
                    <p:embed/>
                  </p:oleObj>
                </mc:Choice>
                <mc:Fallback>
                  <p:oleObj name="Equation" r:id="rId11" imgW="1549080" imgH="228600" progId="Equation.DSMT4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2895600"/>
                          <a:ext cx="1549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3" name="Group 160"/>
            <p:cNvGrpSpPr/>
            <p:nvPr/>
          </p:nvGrpSpPr>
          <p:grpSpPr>
            <a:xfrm>
              <a:off x="1138700" y="2321827"/>
              <a:ext cx="3844072" cy="552450"/>
              <a:chOff x="1138700" y="2321827"/>
              <a:chExt cx="3844072" cy="552450"/>
            </a:xfrm>
          </p:grpSpPr>
          <p:graphicFrame>
            <p:nvGraphicFramePr>
              <p:cNvPr id="165" name="Object 16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7493768"/>
                  </p:ext>
                </p:extLst>
              </p:nvPr>
            </p:nvGraphicFramePr>
            <p:xfrm>
              <a:off x="2114286" y="2321827"/>
              <a:ext cx="2868486" cy="5524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38" name="Equation" r:id="rId13" imgW="2869920" imgH="558720" progId="Equation.DSMT4">
                      <p:embed/>
                    </p:oleObj>
                  </mc:Choice>
                  <mc:Fallback>
                    <p:oleObj name="Equation" r:id="rId13" imgW="2869920" imgH="558720" progId="Equation.DSMT4">
                      <p:embed/>
                      <p:pic>
                        <p:nvPicPr>
                          <p:cNvPr id="0" name="Picture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14286" y="2321827"/>
                            <a:ext cx="2868486" cy="5524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6" name="Object 16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2888906"/>
                  </p:ext>
                </p:extLst>
              </p:nvPr>
            </p:nvGraphicFramePr>
            <p:xfrm>
              <a:off x="1138700" y="2362200"/>
              <a:ext cx="889002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39" name="Equation" r:id="rId15" imgW="888840" imgH="228600" progId="Equation.DSMT4">
                      <p:embed/>
                    </p:oleObj>
                  </mc:Choice>
                  <mc:Fallback>
                    <p:oleObj name="Equation" r:id="rId15" imgW="888840" imgH="228600" progId="Equation.DSMT4">
                      <p:embed/>
                      <p:pic>
                        <p:nvPicPr>
                          <p:cNvPr id="0" name="Picture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8700" y="2362200"/>
                            <a:ext cx="889002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4" name="Group 161"/>
            <p:cNvGrpSpPr/>
            <p:nvPr/>
          </p:nvGrpSpPr>
          <p:grpSpPr>
            <a:xfrm>
              <a:off x="1087900" y="1750326"/>
              <a:ext cx="4003556" cy="552450"/>
              <a:chOff x="1087900" y="1489976"/>
              <a:chExt cx="4003556" cy="552450"/>
            </a:xfrm>
          </p:grpSpPr>
          <p:graphicFrame>
            <p:nvGraphicFramePr>
              <p:cNvPr id="163" name="Object 16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6271593"/>
                  </p:ext>
                </p:extLst>
              </p:nvPr>
            </p:nvGraphicFramePr>
            <p:xfrm>
              <a:off x="2014655" y="1489976"/>
              <a:ext cx="3076801" cy="5524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40" name="Equation" r:id="rId17" imgW="3085920" imgH="558720" progId="Equation.DSMT4">
                      <p:embed/>
                    </p:oleObj>
                  </mc:Choice>
                  <mc:Fallback>
                    <p:oleObj name="Equation" r:id="rId17" imgW="3085920" imgH="558720" progId="Equation.DSMT4">
                      <p:embed/>
                      <p:pic>
                        <p:nvPicPr>
                          <p:cNvPr id="0" name="Picture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14655" y="1489976"/>
                            <a:ext cx="3076801" cy="5524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" name="Object 16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9341384"/>
                  </p:ext>
                </p:extLst>
              </p:nvPr>
            </p:nvGraphicFramePr>
            <p:xfrm>
              <a:off x="1087900" y="1523999"/>
              <a:ext cx="965201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41" name="Equation" r:id="rId19" imgW="965160" imgH="228600" progId="Equation.DSMT4">
                      <p:embed/>
                    </p:oleObj>
                  </mc:Choice>
                  <mc:Fallback>
                    <p:oleObj name="Equation" r:id="rId19" imgW="965160" imgH="228600" progId="Equation.DSMT4">
                      <p:embed/>
                      <p:pic>
                        <p:nvPicPr>
                          <p:cNvPr id="0" name="Picture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87900" y="1523999"/>
                            <a:ext cx="965201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59" name="Group 158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161" name="Rounded Rectangle 160">
              <a:hlinkClick r:id="rId21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62" name="Rounded Rectangle 161">
              <a:hlinkClick r:id="rId22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67" name="Rounded Rectangle 166">
              <a:hlinkClick r:id="rId23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0" name="Rounded Rectangle 169">
              <a:hlinkClick r:id="rId24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1" name="Rounded Rectangle 170">
              <a:hlinkClick r:id="rId25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2" name="Rounded Rectangle 171">
              <a:hlinkClick r:id="rId26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3" name="Rounded Rectangle 172">
              <a:hlinkClick r:id="rId8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4" name="Rounded Rectangle 173">
              <a:hlinkClick r:id="rId27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5" name="Rounded Rectangle 174">
              <a:hlinkClick r:id="rId28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77" name="Rounded Rectangle 176">
            <a:hlinkClick r:id="rId29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  <p:grpSp>
        <p:nvGrpSpPr>
          <p:cNvPr id="182" name="Group 181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183" name="TextBox 182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050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985" y="-111495"/>
            <a:ext cx="3835760" cy="356200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46" y="3290554"/>
            <a:ext cx="8280062" cy="34677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679848"/>
            <a:ext cx="1033342" cy="14051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33800"/>
            <a:ext cx="943316" cy="1405189"/>
          </a:xfrm>
          <a:prstGeom prst="rect">
            <a:avLst/>
          </a:prstGeom>
        </p:spPr>
      </p:pic>
      <p:grpSp>
        <p:nvGrpSpPr>
          <p:cNvPr id="3" name="Group 29"/>
          <p:cNvGrpSpPr/>
          <p:nvPr/>
        </p:nvGrpSpPr>
        <p:grpSpPr>
          <a:xfrm>
            <a:off x="8367006" y="3084323"/>
            <a:ext cx="3258844" cy="369332"/>
            <a:chOff x="8367006" y="3084323"/>
            <a:chExt cx="3258844" cy="369332"/>
          </a:xfrm>
        </p:grpSpPr>
        <p:sp>
          <p:nvSpPr>
            <p:cNvPr id="31" name="Rectangle 30"/>
            <p:cNvSpPr/>
            <p:nvPr/>
          </p:nvSpPr>
          <p:spPr>
            <a:xfrm>
              <a:off x="8367006" y="3084323"/>
              <a:ext cx="9723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Forecast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4" name="Group 31"/>
            <p:cNvGrpSpPr/>
            <p:nvPr/>
          </p:nvGrpSpPr>
          <p:grpSpPr>
            <a:xfrm>
              <a:off x="9514754" y="3099712"/>
              <a:ext cx="2111096" cy="338554"/>
              <a:chOff x="9514754" y="3097277"/>
              <a:chExt cx="2111096" cy="338554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9514754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9919818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0324882" y="3097277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0776433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1181497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16750" y="4612"/>
            <a:ext cx="2625281" cy="6678668"/>
          </a:xfrm>
          <a:prstGeom prst="rect">
            <a:avLst/>
          </a:prstGeom>
        </p:spPr>
      </p:pic>
      <p:pic>
        <p:nvPicPr>
          <p:cNvPr id="39" name="Picture 38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61" y="3084323"/>
            <a:ext cx="464583" cy="464583"/>
          </a:xfrm>
          <a:prstGeom prst="rect">
            <a:avLst/>
          </a:prstGeom>
        </p:spPr>
      </p:pic>
      <p:pic>
        <p:nvPicPr>
          <p:cNvPr id="41" name="Picture 40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9" y="-26304"/>
            <a:ext cx="464583" cy="464583"/>
          </a:xfrm>
          <a:prstGeom prst="rect">
            <a:avLst/>
          </a:prstGeom>
        </p:spPr>
      </p:pic>
      <p:grpSp>
        <p:nvGrpSpPr>
          <p:cNvPr id="5" name="Group 41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43" name="Rectangle 42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6" name="Group 52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7" name="Group 114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17" name="Rectangle 116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16" name="Rectangle 115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8" name="Group 53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9" name="Group 104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06" name="Rectangle 105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0" name="Group 54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1" name="Group 94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97" name="Rectangle 96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96" name="Rectangle 95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2" name="Group 55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3" name="Group 84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86" name="Rectangle 85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22" name="Group 56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25" name="Group 57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83" name="Rectangle 82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30" name="Group 58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32" name="Group 59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79" name="Rectangle 78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40" name="Group 60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77" name="Rectangle 76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42" name="Group 61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3" name="Group 62"/>
              <p:cNvGrpSpPr/>
              <p:nvPr/>
            </p:nvGrpSpPr>
            <p:grpSpPr>
              <a:xfrm>
                <a:off x="3732763" y="-11442"/>
                <a:ext cx="3806716" cy="3395878"/>
                <a:chOff x="3732763" y="-11442"/>
                <a:chExt cx="3806716" cy="3395878"/>
              </a:xfrm>
            </p:grpSpPr>
            <p:sp>
              <p:nvSpPr>
                <p:cNvPr id="64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54" name="Group 64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68" name="Straight Connector 67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72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73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74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66" name="Rectangle 65"/>
                <p:cNvSpPr/>
                <p:nvPr/>
              </p:nvSpPr>
              <p:spPr>
                <a:xfrm>
                  <a:off x="4327638" y="-11442"/>
                  <a:ext cx="3211841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EMOSA </a:t>
                  </a:r>
                  <a:r>
                    <a:rPr lang="en-US" sz="2800" b="0" cap="none" spc="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Specification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55" name="Group 124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56" name="Group 125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7" name="Group 126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8" name="Group 133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59" name="Group 134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40" name="Rectangle 139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0" name="Group 135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37" name="Rectangle 136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1" name="Group 142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62" name="Group 143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49" name="Rectangle 148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3" name="Group 144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5" name="Group 151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67" name="Group 152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58" name="Rectangle 157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5" name="Group 153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161" name="Straight Connector 160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161"/>
          <p:cNvGrpSpPr/>
          <p:nvPr/>
        </p:nvGrpSpPr>
        <p:grpSpPr>
          <a:xfrm>
            <a:off x="3919743" y="498331"/>
            <a:ext cx="4394200" cy="1828800"/>
            <a:chOff x="1320800" y="1752600"/>
            <a:chExt cx="3581400" cy="1371600"/>
          </a:xfrm>
        </p:grpSpPr>
        <p:graphicFrame>
          <p:nvGraphicFramePr>
            <p:cNvPr id="163" name="Object 16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5959032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61" name="Equation" r:id="rId11" imgW="1549080" imgH="228600" progId="Equation.DSMT4">
                    <p:embed/>
                  </p:oleObj>
                </mc:Choice>
                <mc:Fallback>
                  <p:oleObj name="Equation" r:id="rId11" imgW="1549080" imgH="228600" progId="Equation.DSMT4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2895600"/>
                          <a:ext cx="1549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5" name="Group 163"/>
            <p:cNvGrpSpPr/>
            <p:nvPr/>
          </p:nvGrpSpPr>
          <p:grpSpPr>
            <a:xfrm>
              <a:off x="1371600" y="2330053"/>
              <a:ext cx="3327466" cy="559593"/>
              <a:chOff x="1371600" y="2330053"/>
              <a:chExt cx="3327466" cy="559593"/>
            </a:xfrm>
          </p:grpSpPr>
          <p:graphicFrame>
            <p:nvGraphicFramePr>
              <p:cNvPr id="168" name="Object 16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2141580"/>
                  </p:ext>
                </p:extLst>
              </p:nvPr>
            </p:nvGraphicFramePr>
            <p:xfrm>
              <a:off x="2286019" y="2330053"/>
              <a:ext cx="2413047" cy="5595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62" name="Equation" r:id="rId13" imgW="2412720" imgH="558720" progId="Equation.DSMT4">
                      <p:embed/>
                    </p:oleObj>
                  </mc:Choice>
                  <mc:Fallback>
                    <p:oleObj name="Equation" r:id="rId13" imgW="2412720" imgH="558720" progId="Equation.DSMT4">
                      <p:embed/>
                      <p:pic>
                        <p:nvPicPr>
                          <p:cNvPr id="0" name="Picture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19" y="2330053"/>
                            <a:ext cx="2413047" cy="55959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9" name="Object 16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5066157"/>
                  </p:ext>
                </p:extLst>
              </p:nvPr>
            </p:nvGraphicFramePr>
            <p:xfrm>
              <a:off x="1371600" y="2362200"/>
              <a:ext cx="8890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63" name="Equation" r:id="rId15" imgW="888840" imgH="228600" progId="Equation.DSMT4">
                      <p:embed/>
                    </p:oleObj>
                  </mc:Choice>
                  <mc:Fallback>
                    <p:oleObj name="Equation" r:id="rId15" imgW="888840" imgH="228600" progId="Equation.DSMT4">
                      <p:embed/>
                      <p:pic>
                        <p:nvPicPr>
                          <p:cNvPr id="0" name="Picture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71600" y="2362200"/>
                            <a:ext cx="8890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15" name="Group 164"/>
            <p:cNvGrpSpPr/>
            <p:nvPr/>
          </p:nvGrpSpPr>
          <p:grpSpPr>
            <a:xfrm>
              <a:off x="1320800" y="1752600"/>
              <a:ext cx="3581400" cy="558800"/>
              <a:chOff x="1320800" y="1492250"/>
              <a:chExt cx="3581400" cy="558800"/>
            </a:xfrm>
          </p:grpSpPr>
          <p:graphicFrame>
            <p:nvGraphicFramePr>
              <p:cNvPr id="166" name="Object 16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9733723"/>
                  </p:ext>
                </p:extLst>
              </p:nvPr>
            </p:nvGraphicFramePr>
            <p:xfrm>
              <a:off x="2286000" y="1492250"/>
              <a:ext cx="2616200" cy="558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64" name="Equation" r:id="rId17" imgW="2616120" imgH="558720" progId="Equation.DSMT4">
                      <p:embed/>
                    </p:oleObj>
                  </mc:Choice>
                  <mc:Fallback>
                    <p:oleObj name="Equation" r:id="rId17" imgW="2616120" imgH="558720" progId="Equation.DSMT4">
                      <p:embed/>
                      <p:pic>
                        <p:nvPicPr>
                          <p:cNvPr id="0" name="Picture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1492250"/>
                            <a:ext cx="2616200" cy="5588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7" name="Object 16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2717383"/>
                  </p:ext>
                </p:extLst>
              </p:nvPr>
            </p:nvGraphicFramePr>
            <p:xfrm>
              <a:off x="1320800" y="1524000"/>
              <a:ext cx="9652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65" name="Equation" r:id="rId19" imgW="965160" imgH="228600" progId="Equation.DSMT4">
                      <p:embed/>
                    </p:oleObj>
                  </mc:Choice>
                  <mc:Fallback>
                    <p:oleObj name="Equation" r:id="rId19" imgW="965160" imgH="228600" progId="Equation.DSMT4">
                      <p:embed/>
                      <p:pic>
                        <p:nvPicPr>
                          <p:cNvPr id="0" name="Picture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20800" y="1524000"/>
                            <a:ext cx="9652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62" name="Group 161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164" name="Rounded Rectangle 163">
              <a:hlinkClick r:id="rId21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65" name="Rounded Rectangle 164">
              <a:hlinkClick r:id="rId22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0" name="Rounded Rectangle 169">
              <a:hlinkClick r:id="rId23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3" name="Rounded Rectangle 172">
              <a:hlinkClick r:id="rId24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4" name="Rounded Rectangle 173">
              <a:hlinkClick r:id="rId25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5" name="Rounded Rectangle 174">
              <a:hlinkClick r:id="rId26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6" name="Rounded Rectangle 175">
              <a:hlinkClick r:id="rId8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7" name="Rounded Rectangle 176">
              <a:hlinkClick r:id="rId27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8" name="Rounded Rectangle 177">
              <a:hlinkClick r:id="rId28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80" name="Rounded Rectangle 179">
            <a:hlinkClick r:id="rId29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  <p:grpSp>
        <p:nvGrpSpPr>
          <p:cNvPr id="185" name="Group 184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186" name="TextBox 185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56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747" y="-116215"/>
            <a:ext cx="3835283" cy="35714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049" y="3292900"/>
            <a:ext cx="8268857" cy="346307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679848"/>
            <a:ext cx="1033342" cy="14051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33800"/>
            <a:ext cx="943316" cy="1405189"/>
          </a:xfrm>
          <a:prstGeom prst="rect">
            <a:avLst/>
          </a:prstGeom>
        </p:spPr>
      </p:pic>
      <p:grpSp>
        <p:nvGrpSpPr>
          <p:cNvPr id="3" name="Group 28"/>
          <p:cNvGrpSpPr/>
          <p:nvPr/>
        </p:nvGrpSpPr>
        <p:grpSpPr>
          <a:xfrm>
            <a:off x="8367006" y="3084323"/>
            <a:ext cx="3258844" cy="369332"/>
            <a:chOff x="8367006" y="3084323"/>
            <a:chExt cx="3258844" cy="369332"/>
          </a:xfrm>
        </p:grpSpPr>
        <p:sp>
          <p:nvSpPr>
            <p:cNvPr id="30" name="Rectangle 29"/>
            <p:cNvSpPr/>
            <p:nvPr/>
          </p:nvSpPr>
          <p:spPr>
            <a:xfrm>
              <a:off x="8367006" y="3084323"/>
              <a:ext cx="9723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Forecast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4" name="Group 30"/>
            <p:cNvGrpSpPr/>
            <p:nvPr/>
          </p:nvGrpSpPr>
          <p:grpSpPr>
            <a:xfrm>
              <a:off x="9514754" y="3099712"/>
              <a:ext cx="2111096" cy="338554"/>
              <a:chOff x="9514754" y="3097277"/>
              <a:chExt cx="2111096" cy="338554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514754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9919818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0324882" y="3097277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0776433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1181497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16750" y="4612"/>
            <a:ext cx="2625281" cy="6678668"/>
          </a:xfrm>
          <a:prstGeom prst="rect">
            <a:avLst/>
          </a:prstGeom>
        </p:spPr>
      </p:pic>
      <p:pic>
        <p:nvPicPr>
          <p:cNvPr id="40" name="Picture 39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9" y="-26304"/>
            <a:ext cx="464583" cy="464583"/>
          </a:xfrm>
          <a:prstGeom prst="rect">
            <a:avLst/>
          </a:prstGeom>
        </p:spPr>
      </p:pic>
      <p:grpSp>
        <p:nvGrpSpPr>
          <p:cNvPr id="5" name="Group 40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42" name="Rectangle 41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6" name="Group 51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7" name="Group 11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16" name="Rectangle 11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15" name="Rectangle 11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8" name="Group 52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9" name="Group 10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06" name="Rectangle 10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05" name="Rectangle 10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0" name="Group 53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1" name="Group 9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96" name="Rectangle 9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95" name="Rectangle 9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2" name="Group 54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3" name="Group 8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86" name="Rectangle 8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85" name="Rectangle 8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24" name="Group 55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29" name="Group 56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82" name="Rectangle 81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31" name="Group 57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39" name="Group 58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41" name="Group 59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76" name="Rectangle 75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2" name="Group 60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3" name="Group 61"/>
              <p:cNvGrpSpPr/>
              <p:nvPr/>
            </p:nvGrpSpPr>
            <p:grpSpPr>
              <a:xfrm>
                <a:off x="3732763" y="-11442"/>
                <a:ext cx="3806716" cy="3395878"/>
                <a:chOff x="3732763" y="-11442"/>
                <a:chExt cx="3806716" cy="3395878"/>
              </a:xfrm>
            </p:grpSpPr>
            <p:sp>
              <p:nvSpPr>
                <p:cNvPr id="63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54" name="Group 63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67" name="Straight Connector 66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71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72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73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65" name="Rectangle 64"/>
                <p:cNvSpPr/>
                <p:nvPr/>
              </p:nvSpPr>
              <p:spPr>
                <a:xfrm>
                  <a:off x="4327638" y="-11442"/>
                  <a:ext cx="3211841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EMOSA </a:t>
                  </a:r>
                  <a:r>
                    <a:rPr lang="en-US" sz="2800" b="0" cap="none" spc="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Specification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55" name="Group 123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56" name="Group 124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7" name="Group 125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8" name="Group 132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59" name="Group 133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0" name="Group 134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1" name="Group 141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62" name="Group 142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4" name="Group 143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6" name="Group 150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84" name="Group 151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4" name="Group 152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54" name="Rectangle 153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160" name="Straight Connector 159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60"/>
          <p:cNvGrpSpPr/>
          <p:nvPr/>
        </p:nvGrpSpPr>
        <p:grpSpPr>
          <a:xfrm>
            <a:off x="3919743" y="498331"/>
            <a:ext cx="4394200" cy="1828800"/>
            <a:chOff x="1320800" y="1752600"/>
            <a:chExt cx="3581400" cy="1371600"/>
          </a:xfrm>
        </p:grpSpPr>
        <p:graphicFrame>
          <p:nvGraphicFramePr>
            <p:cNvPr id="162" name="Object 1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3329691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85" name="Equation" r:id="rId10" imgW="1549080" imgH="228600" progId="Equation.DSMT4">
                    <p:embed/>
                  </p:oleObj>
                </mc:Choice>
                <mc:Fallback>
                  <p:oleObj name="Equation" r:id="rId10" imgW="1549080" imgH="228600" progId="Equation.DSMT4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2895600"/>
                          <a:ext cx="1549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4" name="Group 162"/>
            <p:cNvGrpSpPr/>
            <p:nvPr/>
          </p:nvGrpSpPr>
          <p:grpSpPr>
            <a:xfrm>
              <a:off x="1371600" y="2330053"/>
              <a:ext cx="3327466" cy="559593"/>
              <a:chOff x="1371600" y="2330053"/>
              <a:chExt cx="3327466" cy="559593"/>
            </a:xfrm>
          </p:grpSpPr>
          <p:graphicFrame>
            <p:nvGraphicFramePr>
              <p:cNvPr id="167" name="Object 16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2622609"/>
                  </p:ext>
                </p:extLst>
              </p:nvPr>
            </p:nvGraphicFramePr>
            <p:xfrm>
              <a:off x="2286019" y="2330053"/>
              <a:ext cx="2413047" cy="5595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786" name="Equation" r:id="rId12" imgW="2412720" imgH="558720" progId="Equation.DSMT4">
                      <p:embed/>
                    </p:oleObj>
                  </mc:Choice>
                  <mc:Fallback>
                    <p:oleObj name="Equation" r:id="rId12" imgW="2412720" imgH="558720" progId="Equation.DSMT4">
                      <p:embed/>
                      <p:pic>
                        <p:nvPicPr>
                          <p:cNvPr id="0" name="Picture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19" y="2330053"/>
                            <a:ext cx="2413047" cy="55959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8" name="Object 16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7641762"/>
                  </p:ext>
                </p:extLst>
              </p:nvPr>
            </p:nvGraphicFramePr>
            <p:xfrm>
              <a:off x="1371600" y="2362200"/>
              <a:ext cx="8890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787" name="Equation" r:id="rId14" imgW="888840" imgH="228600" progId="Equation.DSMT4">
                      <p:embed/>
                    </p:oleObj>
                  </mc:Choice>
                  <mc:Fallback>
                    <p:oleObj name="Equation" r:id="rId14" imgW="888840" imgH="228600" progId="Equation.DSMT4">
                      <p:embed/>
                      <p:pic>
                        <p:nvPicPr>
                          <p:cNvPr id="0" name="Picture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71600" y="2362200"/>
                            <a:ext cx="8890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4" name="Group 163"/>
            <p:cNvGrpSpPr/>
            <p:nvPr/>
          </p:nvGrpSpPr>
          <p:grpSpPr>
            <a:xfrm>
              <a:off x="1320800" y="1752600"/>
              <a:ext cx="3581400" cy="558800"/>
              <a:chOff x="1320800" y="1492250"/>
              <a:chExt cx="3581400" cy="558800"/>
            </a:xfrm>
          </p:grpSpPr>
          <p:graphicFrame>
            <p:nvGraphicFramePr>
              <p:cNvPr id="165" name="Object 16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6619908"/>
                  </p:ext>
                </p:extLst>
              </p:nvPr>
            </p:nvGraphicFramePr>
            <p:xfrm>
              <a:off x="2286000" y="1492250"/>
              <a:ext cx="2616200" cy="558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788" name="Equation" r:id="rId16" imgW="2616120" imgH="558720" progId="Equation.DSMT4">
                      <p:embed/>
                    </p:oleObj>
                  </mc:Choice>
                  <mc:Fallback>
                    <p:oleObj name="Equation" r:id="rId16" imgW="2616120" imgH="558720" progId="Equation.DSMT4">
                      <p:embed/>
                      <p:pic>
                        <p:nvPicPr>
                          <p:cNvPr id="0" name="Picture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1492250"/>
                            <a:ext cx="2616200" cy="5588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6" name="Object 16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1278778"/>
                  </p:ext>
                </p:extLst>
              </p:nvPr>
            </p:nvGraphicFramePr>
            <p:xfrm>
              <a:off x="1320800" y="1524000"/>
              <a:ext cx="9652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789" name="Equation" r:id="rId18" imgW="965160" imgH="228600" progId="Equation.DSMT4">
                      <p:embed/>
                    </p:oleObj>
                  </mc:Choice>
                  <mc:Fallback>
                    <p:oleObj name="Equation" r:id="rId18" imgW="965160" imgH="228600" progId="Equation.DSMT4">
                      <p:embed/>
                      <p:pic>
                        <p:nvPicPr>
                          <p:cNvPr id="0" name="Picture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20800" y="1524000"/>
                            <a:ext cx="9652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61" name="Group 160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163" name="Rounded Rectangle 162">
              <a:hlinkClick r:id="rId20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64" name="Rounded Rectangle 163">
              <a:hlinkClick r:id="rId21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69" name="Rounded Rectangle 168">
              <a:hlinkClick r:id="rId22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2" name="Rounded Rectangle 171">
              <a:hlinkClick r:id="rId23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3" name="Rounded Rectangle 172">
              <a:hlinkClick r:id="rId24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4" name="Rounded Rectangle 173">
              <a:hlinkClick r:id="rId25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5" name="Rounded Rectangle 174">
              <a:hlinkClick r:id="rId26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6" name="Rounded Rectangle 175">
              <a:hlinkClick r:id="rId27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7" name="Rounded Rectangle 176">
              <a:hlinkClick r:id="rId28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79" name="Rounded Rectangle 178">
            <a:hlinkClick r:id="rId29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  <p:grpSp>
        <p:nvGrpSpPr>
          <p:cNvPr id="184" name="Group 183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185" name="TextBox 184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944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049" y="3309148"/>
            <a:ext cx="8268857" cy="343057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grpSp>
        <p:nvGrpSpPr>
          <p:cNvPr id="47" name="Group 40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48" name="Rectangle 47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58" name="Group 51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19" name="Group 11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21" name="Rectangle 120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20" name="Rectangle 119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9" name="Group 52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09" name="Group 10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10" name="Rectangle 109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60" name="Group 53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99" name="Group 9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01" name="Rectangle 100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00" name="Rectangle 99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61" name="Group 54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89" name="Group 8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91" name="Rectangle 90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90" name="Rectangle 89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62" name="Group 55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63" name="Group 56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4" name="Group 57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5" name="Group 58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83" name="Rectangle 82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6" name="Group 59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7" name="Group 60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79" name="Rectangle 78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8" name="Group 61"/>
              <p:cNvGrpSpPr/>
              <p:nvPr/>
            </p:nvGrpSpPr>
            <p:grpSpPr>
              <a:xfrm>
                <a:off x="3732763" y="-11442"/>
                <a:ext cx="3262145" cy="3395878"/>
                <a:chOff x="3732763" y="-11442"/>
                <a:chExt cx="3262145" cy="3395878"/>
              </a:xfrm>
            </p:grpSpPr>
            <p:sp>
              <p:nvSpPr>
                <p:cNvPr id="69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70" name="Group 63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76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77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78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71" name="Rectangle 70"/>
                <p:cNvSpPr/>
                <p:nvPr/>
              </p:nvSpPr>
              <p:spPr>
                <a:xfrm>
                  <a:off x="4872211" y="-11442"/>
                  <a:ext cx="2122697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NULL MODEL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29" name="Group 123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130" name="Group 124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35" name="Rectangle 134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31" name="Group 125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38" name="Group 132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139" name="Group 133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40" name="Group 134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41" name="Rectangle 140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47" name="Group 141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148" name="Group 142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53" name="Rectangle 152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49" name="Group 143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56" name="Group 150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157" name="Group 151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62" name="Rectangle 161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58" name="Group 152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59" name="Rectangle 158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165" name="Straight Connector 164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167" name="Rounded Rectangle 166">
              <a:hlinkClick r:id="rId5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68" name="Rounded Rectangle 167">
              <a:hlinkClick r:id="rId6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69" name="Rounded Rectangle 168">
              <a:hlinkClick r:id="rId7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2" name="Rounded Rectangle 171">
              <a:hlinkClick r:id="rId8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3" name="Rounded Rectangle 172">
              <a:hlinkClick r:id="rId9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4" name="Rounded Rectangle 173">
              <a:hlinkClick r:id="rId10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5" name="Rounded Rectangle 174">
              <a:hlinkClick r:id="rId11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6" name="Rounded Rectangle 175">
              <a:hlinkClick r:id="rId12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7" name="Rounded Rectangle 176">
              <a:hlinkClick r:id="rId13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79" name="Rounded Rectangle 178">
            <a:hlinkClick r:id="rId14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  <p:grpSp>
        <p:nvGrpSpPr>
          <p:cNvPr id="184" name="Group 183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185" name="TextBox 184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73" y="1984590"/>
            <a:ext cx="1033342" cy="14051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86" y="515562"/>
            <a:ext cx="943316" cy="14051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333" y="5309635"/>
            <a:ext cx="1033342" cy="14051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86" y="3719688"/>
            <a:ext cx="943316" cy="140518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681886" y="3317466"/>
            <a:ext cx="97231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rgbClr val="FF0000"/>
                </a:solidFill>
              </a:rPr>
              <a:t>Forecast</a:t>
            </a:r>
            <a:endParaRPr lang="en-US" b="0" cap="none" spc="0" dirty="0">
              <a:ln w="0"/>
              <a:solidFill>
                <a:srgbClr val="FF0000"/>
              </a:solidFill>
            </a:endParaRPr>
          </a:p>
        </p:txBody>
      </p:sp>
      <p:grpSp>
        <p:nvGrpSpPr>
          <p:cNvPr id="2" name="Group 117"/>
          <p:cNvGrpSpPr/>
          <p:nvPr/>
        </p:nvGrpSpPr>
        <p:grpSpPr>
          <a:xfrm>
            <a:off x="182956" y="0"/>
            <a:ext cx="6303443" cy="6932001"/>
            <a:chOff x="182956" y="0"/>
            <a:chExt cx="6303443" cy="6932001"/>
          </a:xfrm>
        </p:grpSpPr>
        <p:grpSp>
          <p:nvGrpSpPr>
            <p:cNvPr id="3" name="Group 49"/>
            <p:cNvGrpSpPr/>
            <p:nvPr/>
          </p:nvGrpSpPr>
          <p:grpSpPr>
            <a:xfrm>
              <a:off x="2924044" y="242335"/>
              <a:ext cx="2647297" cy="6689666"/>
              <a:chOff x="0" y="0"/>
              <a:chExt cx="2701731" cy="6689666"/>
            </a:xfrm>
          </p:grpSpPr>
          <p:graphicFrame>
            <p:nvGraphicFramePr>
              <p:cNvPr id="51" name="Chart 50"/>
              <p:cNvGraphicFramePr>
                <a:graphicFrameLocks/>
              </p:cNvGraphicFramePr>
              <p:nvPr/>
            </p:nvGraphicFramePr>
            <p:xfrm>
              <a:off x="1" y="0"/>
              <a:ext cx="2657088" cy="17183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aphicFrame>
            <p:nvGraphicFramePr>
              <p:cNvPr id="52" name="Chart 51"/>
              <p:cNvGraphicFramePr>
                <a:graphicFrameLocks/>
              </p:cNvGraphicFramePr>
              <p:nvPr/>
            </p:nvGraphicFramePr>
            <p:xfrm>
              <a:off x="0" y="4936963"/>
              <a:ext cx="2690979" cy="175270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graphicFrame>
            <p:nvGraphicFramePr>
              <p:cNvPr id="53" name="Chart 52"/>
              <p:cNvGraphicFramePr>
                <a:graphicFrameLocks/>
              </p:cNvGraphicFramePr>
              <p:nvPr/>
            </p:nvGraphicFramePr>
            <p:xfrm>
              <a:off x="1" y="3341035"/>
              <a:ext cx="2701730" cy="168321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graphicFrame>
            <p:nvGraphicFramePr>
              <p:cNvPr id="54" name="Chart 53"/>
              <p:cNvGraphicFramePr>
                <a:graphicFrameLocks/>
              </p:cNvGraphicFramePr>
              <p:nvPr/>
            </p:nvGraphicFramePr>
            <p:xfrm>
              <a:off x="1" y="1625061"/>
              <a:ext cx="2659440" cy="160489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8"/>
              </a:graphicData>
            </a:graphic>
          </p:graphicFrame>
        </p:grpSp>
        <p:sp>
          <p:nvSpPr>
            <p:cNvPr id="66" name="Rectangle 65"/>
            <p:cNvSpPr/>
            <p:nvPr/>
          </p:nvSpPr>
          <p:spPr>
            <a:xfrm>
              <a:off x="3809704" y="0"/>
              <a:ext cx="2676695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old-</a:t>
              </a:r>
              <a:r>
                <a:rPr lang="en-US" sz="2400" b="0" cap="none" spc="0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WinBUGS</a:t>
              </a:r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- Beta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4" name="Group 110"/>
            <p:cNvGrpSpPr/>
            <p:nvPr/>
          </p:nvGrpSpPr>
          <p:grpSpPr>
            <a:xfrm>
              <a:off x="3030225" y="3332855"/>
              <a:ext cx="2111096" cy="338554"/>
              <a:chOff x="3030225" y="3332855"/>
              <a:chExt cx="2111096" cy="338554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3030225" y="3332855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435289" y="3332855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840353" y="3332855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291904" y="3332855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696968" y="3332855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aphicFrame>
          <p:nvGraphicFramePr>
            <p:cNvPr id="83" name="Chart 8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43444307"/>
                </p:ext>
              </p:extLst>
            </p:nvPr>
          </p:nvGraphicFramePr>
          <p:xfrm>
            <a:off x="226699" y="229217"/>
            <a:ext cx="2603553" cy="17183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aphicFrame>
          <p:nvGraphicFramePr>
            <p:cNvPr id="84" name="Chart 8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90302063"/>
                </p:ext>
              </p:extLst>
            </p:nvPr>
          </p:nvGraphicFramePr>
          <p:xfrm>
            <a:off x="224394" y="1864263"/>
            <a:ext cx="2605858" cy="16048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graphicFrame>
          <p:nvGraphicFramePr>
            <p:cNvPr id="85" name="Chart 8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64847133"/>
                </p:ext>
              </p:extLst>
            </p:nvPr>
          </p:nvGraphicFramePr>
          <p:xfrm>
            <a:off x="182956" y="3598610"/>
            <a:ext cx="2647296" cy="16832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graphicFrame>
          <p:nvGraphicFramePr>
            <p:cNvPr id="86" name="Chart 8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0682671"/>
                </p:ext>
              </p:extLst>
            </p:nvPr>
          </p:nvGraphicFramePr>
          <p:xfrm>
            <a:off x="193490" y="5172313"/>
            <a:ext cx="2636762" cy="17527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grpSp>
          <p:nvGrpSpPr>
            <p:cNvPr id="5" name="Group 111"/>
            <p:cNvGrpSpPr/>
            <p:nvPr/>
          </p:nvGrpSpPr>
          <p:grpSpPr>
            <a:xfrm>
              <a:off x="294322" y="3332855"/>
              <a:ext cx="2111096" cy="338554"/>
              <a:chOff x="3030225" y="3332855"/>
              <a:chExt cx="2111096" cy="338554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3030225" y="3332855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3435289" y="3332855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840353" y="3332855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4291904" y="3332855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4696968" y="3332855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sp>
        <p:nvSpPr>
          <p:cNvPr id="127" name="Rectangle 126"/>
          <p:cNvSpPr/>
          <p:nvPr/>
        </p:nvSpPr>
        <p:spPr>
          <a:xfrm>
            <a:off x="8709660" y="1140587"/>
            <a:ext cx="205277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Specification -Gauss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4" name="Rounded Rectangle 173">
            <a:hlinkClick r:id="rId13" action="ppaction://hlinksldjump"/>
          </p:cNvPr>
          <p:cNvSpPr/>
          <p:nvPr/>
        </p:nvSpPr>
        <p:spPr>
          <a:xfrm>
            <a:off x="2782414" y="63538"/>
            <a:ext cx="1014984" cy="237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Hybrid</a:t>
            </a:r>
            <a:endParaRPr lang="en-US" sz="1500" dirty="0"/>
          </a:p>
        </p:txBody>
      </p:sp>
      <p:sp>
        <p:nvSpPr>
          <p:cNvPr id="175" name="Rounded Rectangle 174">
            <a:hlinkClick r:id="rId14" action="ppaction://hlinksldjump"/>
          </p:cNvPr>
          <p:cNvSpPr/>
          <p:nvPr/>
        </p:nvSpPr>
        <p:spPr>
          <a:xfrm>
            <a:off x="89466" y="63538"/>
            <a:ext cx="1014984" cy="2377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Diffusion</a:t>
            </a:r>
            <a:endParaRPr lang="en-US" sz="1500" dirty="0"/>
          </a:p>
        </p:txBody>
      </p:sp>
      <p:sp>
        <p:nvSpPr>
          <p:cNvPr id="176" name="Rounded Rectangle 175">
            <a:hlinkClick r:id="rId15" action="ppaction://hlinksldjump"/>
          </p:cNvPr>
          <p:cNvSpPr/>
          <p:nvPr/>
        </p:nvSpPr>
        <p:spPr>
          <a:xfrm>
            <a:off x="1435940" y="63538"/>
            <a:ext cx="1014984" cy="2377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Contagion</a:t>
            </a:r>
            <a:endParaRPr lang="en-US" sz="1500" dirty="0"/>
          </a:p>
        </p:txBody>
      </p:sp>
      <p:sp>
        <p:nvSpPr>
          <p:cNvPr id="178" name="Rounded Rectangle 177">
            <a:hlinkClick r:id="rId16" action="ppaction://hlinksldjump"/>
          </p:cNvPr>
          <p:cNvSpPr/>
          <p:nvPr/>
        </p:nvSpPr>
        <p:spPr>
          <a:xfrm>
            <a:off x="10721213" y="63538"/>
            <a:ext cx="1014984" cy="2377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Diffusion</a:t>
            </a:r>
            <a:endParaRPr lang="en-US" sz="1500" dirty="0"/>
          </a:p>
        </p:txBody>
      </p:sp>
      <p:sp>
        <p:nvSpPr>
          <p:cNvPr id="179" name="Rounded Rectangle 178">
            <a:hlinkClick r:id="rId17" action="ppaction://hlinksldjump"/>
          </p:cNvPr>
          <p:cNvSpPr/>
          <p:nvPr/>
        </p:nvSpPr>
        <p:spPr>
          <a:xfrm>
            <a:off x="9339047" y="63538"/>
            <a:ext cx="1014984" cy="2377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Contagion</a:t>
            </a:r>
            <a:endParaRPr lang="en-US" sz="1500" dirty="0"/>
          </a:p>
        </p:txBody>
      </p:sp>
      <p:sp>
        <p:nvSpPr>
          <p:cNvPr id="180" name="Rounded Rectangle 179">
            <a:hlinkClick r:id="rId18" action="ppaction://hlinksldjump"/>
          </p:cNvPr>
          <p:cNvSpPr/>
          <p:nvPr/>
        </p:nvSpPr>
        <p:spPr>
          <a:xfrm>
            <a:off x="7947356" y="63538"/>
            <a:ext cx="1014984" cy="237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Hybrid</a:t>
            </a:r>
            <a:endParaRPr lang="en-US" sz="1500" dirty="0"/>
          </a:p>
        </p:txBody>
      </p:sp>
      <p:grpSp>
        <p:nvGrpSpPr>
          <p:cNvPr id="59" name="Group 58"/>
          <p:cNvGrpSpPr/>
          <p:nvPr/>
        </p:nvGrpSpPr>
        <p:grpSpPr>
          <a:xfrm>
            <a:off x="6775538" y="3316004"/>
            <a:ext cx="5338903" cy="3599146"/>
            <a:chOff x="0" y="3356221"/>
            <a:chExt cx="5388382" cy="3599146"/>
          </a:xfrm>
        </p:grpSpPr>
        <p:grpSp>
          <p:nvGrpSpPr>
            <p:cNvPr id="60" name="Group 59"/>
            <p:cNvGrpSpPr/>
            <p:nvPr/>
          </p:nvGrpSpPr>
          <p:grpSpPr>
            <a:xfrm>
              <a:off x="2741087" y="3606736"/>
              <a:ext cx="2647295" cy="3348631"/>
              <a:chOff x="2741088" y="3606736"/>
              <a:chExt cx="2701731" cy="3348631"/>
            </a:xfrm>
          </p:grpSpPr>
          <p:graphicFrame>
            <p:nvGraphicFramePr>
              <p:cNvPr id="89" name="Chart 88"/>
              <p:cNvGraphicFramePr>
                <a:graphicFrameLocks/>
              </p:cNvGraphicFramePr>
              <p:nvPr/>
            </p:nvGraphicFramePr>
            <p:xfrm>
              <a:off x="2741088" y="5202664"/>
              <a:ext cx="2690979" cy="175270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9"/>
              </a:graphicData>
            </a:graphic>
          </p:graphicFrame>
          <p:graphicFrame>
            <p:nvGraphicFramePr>
              <p:cNvPr id="90" name="Chart 89"/>
              <p:cNvGraphicFramePr>
                <a:graphicFrameLocks/>
              </p:cNvGraphicFramePr>
              <p:nvPr/>
            </p:nvGraphicFramePr>
            <p:xfrm>
              <a:off x="2741089" y="3606736"/>
              <a:ext cx="2701730" cy="168321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0"/>
              </a:graphicData>
            </a:graphic>
          </p:graphicFrame>
        </p:grpSp>
        <p:grpSp>
          <p:nvGrpSpPr>
            <p:cNvPr id="62" name="Group 61"/>
            <p:cNvGrpSpPr/>
            <p:nvPr/>
          </p:nvGrpSpPr>
          <p:grpSpPr>
            <a:xfrm>
              <a:off x="2847269" y="3356221"/>
              <a:ext cx="2111096" cy="338554"/>
              <a:chOff x="2847269" y="3356221"/>
              <a:chExt cx="2111096" cy="33855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2847269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252333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3657397" y="3356221"/>
                <a:ext cx="490840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4108948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4514012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</a:p>
            </p:txBody>
          </p:sp>
        </p:grpSp>
        <p:graphicFrame>
          <p:nvGraphicFramePr>
            <p:cNvPr id="65" name="Chart 64"/>
            <p:cNvGraphicFramePr>
              <a:graphicFrameLocks/>
            </p:cNvGraphicFramePr>
            <p:nvPr/>
          </p:nvGraphicFramePr>
          <p:xfrm>
            <a:off x="0" y="3621976"/>
            <a:ext cx="2647296" cy="16832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1"/>
            </a:graphicData>
          </a:graphic>
        </p:graphicFrame>
        <p:graphicFrame>
          <p:nvGraphicFramePr>
            <p:cNvPr id="72" name="Chart 71"/>
            <p:cNvGraphicFramePr>
              <a:graphicFrameLocks/>
            </p:cNvGraphicFramePr>
            <p:nvPr/>
          </p:nvGraphicFramePr>
          <p:xfrm>
            <a:off x="10534" y="5195679"/>
            <a:ext cx="2636762" cy="17527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2"/>
            </a:graphicData>
          </a:graphic>
        </p:graphicFrame>
        <p:grpSp>
          <p:nvGrpSpPr>
            <p:cNvPr id="73" name="Group 72"/>
            <p:cNvGrpSpPr/>
            <p:nvPr/>
          </p:nvGrpSpPr>
          <p:grpSpPr>
            <a:xfrm>
              <a:off x="111366" y="3356221"/>
              <a:ext cx="2111096" cy="338554"/>
              <a:chOff x="111366" y="3356221"/>
              <a:chExt cx="2111096" cy="33855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111366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16430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921494" y="3356221"/>
                <a:ext cx="490840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373045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778109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</a:p>
            </p:txBody>
          </p:sp>
        </p:grpSp>
      </p:grpSp>
      <p:sp>
        <p:nvSpPr>
          <p:cNvPr id="55" name="Oval 54"/>
          <p:cNvSpPr/>
          <p:nvPr/>
        </p:nvSpPr>
        <p:spPr>
          <a:xfrm>
            <a:off x="10946242" y="5564818"/>
            <a:ext cx="241300" cy="5461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73" y="1984590"/>
            <a:ext cx="1033342" cy="14051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86" y="515562"/>
            <a:ext cx="943316" cy="14051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333" y="5309635"/>
            <a:ext cx="1033342" cy="14051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86" y="3719688"/>
            <a:ext cx="943316" cy="140518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681886" y="3317466"/>
            <a:ext cx="97231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rgbClr val="FF0000"/>
                </a:solidFill>
              </a:rPr>
              <a:t>Forecast</a:t>
            </a:r>
            <a:endParaRPr lang="en-US" b="0" cap="none" spc="0" dirty="0">
              <a:ln w="0"/>
              <a:solidFill>
                <a:srgbClr val="FF0000"/>
              </a:solidFill>
            </a:endParaRPr>
          </a:p>
        </p:txBody>
      </p:sp>
      <p:grpSp>
        <p:nvGrpSpPr>
          <p:cNvPr id="6" name="Group 119"/>
          <p:cNvGrpSpPr/>
          <p:nvPr/>
        </p:nvGrpSpPr>
        <p:grpSpPr>
          <a:xfrm>
            <a:off x="6698831" y="247242"/>
            <a:ext cx="2662268" cy="6689666"/>
            <a:chOff x="0" y="270608"/>
            <a:chExt cx="2701731" cy="6689666"/>
          </a:xfrm>
        </p:grpSpPr>
        <p:graphicFrame>
          <p:nvGraphicFramePr>
            <p:cNvPr id="138" name="Chart 137"/>
            <p:cNvGraphicFramePr>
              <a:graphicFrameLocks/>
            </p:cNvGraphicFramePr>
            <p:nvPr/>
          </p:nvGraphicFramePr>
          <p:xfrm>
            <a:off x="2" y="270608"/>
            <a:ext cx="2657087" cy="17183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139" name="Chart 138"/>
            <p:cNvGraphicFramePr>
              <a:graphicFrameLocks/>
            </p:cNvGraphicFramePr>
            <p:nvPr/>
          </p:nvGraphicFramePr>
          <p:xfrm>
            <a:off x="0" y="5207571"/>
            <a:ext cx="2690979" cy="17527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140" name="Chart 139"/>
            <p:cNvGraphicFramePr>
              <a:graphicFrameLocks/>
            </p:cNvGraphicFramePr>
            <p:nvPr/>
          </p:nvGraphicFramePr>
          <p:xfrm>
            <a:off x="1" y="3611643"/>
            <a:ext cx="2701730" cy="16832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141" name="Chart 140"/>
            <p:cNvGraphicFramePr>
              <a:graphicFrameLocks/>
            </p:cNvGraphicFramePr>
            <p:nvPr/>
          </p:nvGraphicFramePr>
          <p:xfrm>
            <a:off x="1" y="1895669"/>
            <a:ext cx="2659440" cy="16048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</p:grpSp>
      <p:grpSp>
        <p:nvGrpSpPr>
          <p:cNvPr id="7" name="Group 120"/>
          <p:cNvGrpSpPr/>
          <p:nvPr/>
        </p:nvGrpSpPr>
        <p:grpSpPr>
          <a:xfrm>
            <a:off x="6795025" y="3342353"/>
            <a:ext cx="2111096" cy="338554"/>
            <a:chOff x="96194" y="3365719"/>
            <a:chExt cx="2111096" cy="338554"/>
          </a:xfrm>
        </p:grpSpPr>
        <p:sp>
          <p:nvSpPr>
            <p:cNvPr id="133" name="Rectangle 132"/>
            <p:cNvSpPr/>
            <p:nvPr/>
          </p:nvSpPr>
          <p:spPr>
            <a:xfrm>
              <a:off x="96194" y="3365719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80</a:t>
              </a: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01258" y="3365719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81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906322" y="3365719"/>
              <a:ext cx="490840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‘</a:t>
              </a:r>
              <a:r>
                <a:rPr lang="en-US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82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357873" y="3365719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83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762937" y="3365719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‘84</a:t>
              </a:r>
            </a:p>
          </p:txBody>
        </p:sp>
      </p:grpSp>
      <p:graphicFrame>
        <p:nvGraphicFramePr>
          <p:cNvPr id="122" name="Chart 1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5924309"/>
              </p:ext>
            </p:extLst>
          </p:nvPr>
        </p:nvGraphicFramePr>
        <p:xfrm>
          <a:off x="9238723" y="1871406"/>
          <a:ext cx="2620595" cy="1604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3" name="Chart 1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6300302"/>
              </p:ext>
            </p:extLst>
          </p:nvPr>
        </p:nvGraphicFramePr>
        <p:xfrm>
          <a:off x="9231340" y="254577"/>
          <a:ext cx="2618276" cy="1718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24" name="Chart 1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2526663"/>
              </p:ext>
            </p:extLst>
          </p:nvPr>
        </p:nvGraphicFramePr>
        <p:xfrm>
          <a:off x="9258771" y="3590170"/>
          <a:ext cx="2662267" cy="1683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25" name="Chart 1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0703349"/>
              </p:ext>
            </p:extLst>
          </p:nvPr>
        </p:nvGraphicFramePr>
        <p:xfrm>
          <a:off x="9259532" y="5186650"/>
          <a:ext cx="2651673" cy="1752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pSp>
        <p:nvGrpSpPr>
          <p:cNvPr id="8" name="Group 125"/>
          <p:cNvGrpSpPr/>
          <p:nvPr/>
        </p:nvGrpSpPr>
        <p:grpSpPr>
          <a:xfrm>
            <a:off x="9357621" y="3346014"/>
            <a:ext cx="2111096" cy="338554"/>
            <a:chOff x="2592115" y="3369380"/>
            <a:chExt cx="2111096" cy="338554"/>
          </a:xfrm>
        </p:grpSpPr>
        <p:sp>
          <p:nvSpPr>
            <p:cNvPr id="128" name="Rectangle 127"/>
            <p:cNvSpPr/>
            <p:nvPr/>
          </p:nvSpPr>
          <p:spPr>
            <a:xfrm>
              <a:off x="2592115" y="3369380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80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997179" y="3369380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81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402243" y="3369380"/>
              <a:ext cx="490840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‘</a:t>
              </a:r>
              <a:r>
                <a:rPr lang="en-US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82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3853794" y="3369380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83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258858" y="3369380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‘84</a:t>
              </a:r>
            </a:p>
          </p:txBody>
        </p:sp>
      </p:grpSp>
      <p:sp>
        <p:nvSpPr>
          <p:cNvPr id="127" name="Rectangle 126"/>
          <p:cNvSpPr/>
          <p:nvPr/>
        </p:nvSpPr>
        <p:spPr>
          <a:xfrm>
            <a:off x="5429250" y="-70993"/>
            <a:ext cx="27089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Old-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MatLab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-Gauss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8" name="Rounded Rectangle 177">
            <a:hlinkClick r:id="rId13" action="ppaction://hlinksldjump"/>
          </p:cNvPr>
          <p:cNvSpPr/>
          <p:nvPr/>
        </p:nvSpPr>
        <p:spPr>
          <a:xfrm>
            <a:off x="10721213" y="63538"/>
            <a:ext cx="1014984" cy="2377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Diffusion</a:t>
            </a:r>
            <a:endParaRPr lang="en-US" sz="1500" dirty="0"/>
          </a:p>
        </p:txBody>
      </p:sp>
      <p:sp>
        <p:nvSpPr>
          <p:cNvPr id="179" name="Rounded Rectangle 178">
            <a:hlinkClick r:id="rId14" action="ppaction://hlinksldjump"/>
          </p:cNvPr>
          <p:cNvSpPr/>
          <p:nvPr/>
        </p:nvSpPr>
        <p:spPr>
          <a:xfrm>
            <a:off x="9339047" y="63538"/>
            <a:ext cx="1014984" cy="2377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Contagion</a:t>
            </a:r>
            <a:endParaRPr lang="en-US" sz="1500" dirty="0"/>
          </a:p>
        </p:txBody>
      </p:sp>
      <p:sp>
        <p:nvSpPr>
          <p:cNvPr id="180" name="Rounded Rectangle 179">
            <a:hlinkClick r:id="rId15" action="ppaction://hlinksldjump"/>
          </p:cNvPr>
          <p:cNvSpPr/>
          <p:nvPr/>
        </p:nvSpPr>
        <p:spPr>
          <a:xfrm>
            <a:off x="7947356" y="63538"/>
            <a:ext cx="1014984" cy="237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Hybrid</a:t>
            </a:r>
            <a:endParaRPr lang="en-US" sz="1500" dirty="0"/>
          </a:p>
        </p:txBody>
      </p:sp>
      <p:sp>
        <p:nvSpPr>
          <p:cNvPr id="58" name="Rectangle 57"/>
          <p:cNvSpPr/>
          <p:nvPr/>
        </p:nvSpPr>
        <p:spPr>
          <a:xfrm>
            <a:off x="1934122" y="1077049"/>
            <a:ext cx="205277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Specification -Gauss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Rounded Rectangle 58">
            <a:hlinkClick r:id="rId13" action="ppaction://hlinksldjump"/>
          </p:cNvPr>
          <p:cNvSpPr/>
          <p:nvPr/>
        </p:nvSpPr>
        <p:spPr>
          <a:xfrm>
            <a:off x="3945675" y="50800"/>
            <a:ext cx="1014984" cy="2377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Diffusion</a:t>
            </a:r>
            <a:endParaRPr lang="en-US" sz="1500" dirty="0"/>
          </a:p>
        </p:txBody>
      </p:sp>
      <p:sp>
        <p:nvSpPr>
          <p:cNvPr id="60" name="Rounded Rectangle 59">
            <a:hlinkClick r:id="rId14" action="ppaction://hlinksldjump"/>
          </p:cNvPr>
          <p:cNvSpPr/>
          <p:nvPr/>
        </p:nvSpPr>
        <p:spPr>
          <a:xfrm>
            <a:off x="2563509" y="50800"/>
            <a:ext cx="1014984" cy="2377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Contagion</a:t>
            </a:r>
            <a:endParaRPr lang="en-US" sz="1500" dirty="0"/>
          </a:p>
        </p:txBody>
      </p:sp>
      <p:sp>
        <p:nvSpPr>
          <p:cNvPr id="61" name="Rounded Rectangle 60">
            <a:hlinkClick r:id="rId15" action="ppaction://hlinksldjump"/>
          </p:cNvPr>
          <p:cNvSpPr/>
          <p:nvPr/>
        </p:nvSpPr>
        <p:spPr>
          <a:xfrm>
            <a:off x="1171818" y="50800"/>
            <a:ext cx="1014984" cy="237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Hybrid</a:t>
            </a:r>
            <a:endParaRPr lang="en-US" sz="15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0" y="3252466"/>
            <a:ext cx="5338903" cy="3599146"/>
            <a:chOff x="0" y="3356221"/>
            <a:chExt cx="5388382" cy="3599146"/>
          </a:xfrm>
        </p:grpSpPr>
        <p:grpSp>
          <p:nvGrpSpPr>
            <p:cNvPr id="63" name="Group 59"/>
            <p:cNvGrpSpPr/>
            <p:nvPr/>
          </p:nvGrpSpPr>
          <p:grpSpPr>
            <a:xfrm>
              <a:off x="2741087" y="3606736"/>
              <a:ext cx="2647295" cy="3348631"/>
              <a:chOff x="2741088" y="3606736"/>
              <a:chExt cx="2701731" cy="3348631"/>
            </a:xfrm>
          </p:grpSpPr>
          <p:graphicFrame>
            <p:nvGraphicFramePr>
              <p:cNvPr id="88" name="Chart 87"/>
              <p:cNvGraphicFramePr>
                <a:graphicFrameLocks/>
              </p:cNvGraphicFramePr>
              <p:nvPr/>
            </p:nvGraphicFramePr>
            <p:xfrm>
              <a:off x="2741088" y="5202664"/>
              <a:ext cx="2690979" cy="175270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6"/>
              </a:graphicData>
            </a:graphic>
          </p:graphicFrame>
          <p:graphicFrame>
            <p:nvGraphicFramePr>
              <p:cNvPr id="89" name="Chart 88"/>
              <p:cNvGraphicFramePr>
                <a:graphicFrameLocks/>
              </p:cNvGraphicFramePr>
              <p:nvPr/>
            </p:nvGraphicFramePr>
            <p:xfrm>
              <a:off x="2741089" y="3606736"/>
              <a:ext cx="2701730" cy="168321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</p:grpSp>
        <p:grpSp>
          <p:nvGrpSpPr>
            <p:cNvPr id="64" name="Group 61"/>
            <p:cNvGrpSpPr/>
            <p:nvPr/>
          </p:nvGrpSpPr>
          <p:grpSpPr>
            <a:xfrm>
              <a:off x="2847269" y="3356221"/>
              <a:ext cx="2111096" cy="338554"/>
              <a:chOff x="2847269" y="3356221"/>
              <a:chExt cx="2111096" cy="33855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2847269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252333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3657397" y="3356221"/>
                <a:ext cx="490840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4108948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4514012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</a:p>
            </p:txBody>
          </p:sp>
        </p:grpSp>
        <p:graphicFrame>
          <p:nvGraphicFramePr>
            <p:cNvPr id="65" name="Chart 64"/>
            <p:cNvGraphicFramePr>
              <a:graphicFrameLocks/>
            </p:cNvGraphicFramePr>
            <p:nvPr/>
          </p:nvGraphicFramePr>
          <p:xfrm>
            <a:off x="0" y="3621976"/>
            <a:ext cx="2647296" cy="16832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graphicFrame>
          <p:nvGraphicFramePr>
            <p:cNvPr id="72" name="Chart 71"/>
            <p:cNvGraphicFramePr>
              <a:graphicFrameLocks/>
            </p:cNvGraphicFramePr>
            <p:nvPr/>
          </p:nvGraphicFramePr>
          <p:xfrm>
            <a:off x="10534" y="5195679"/>
            <a:ext cx="2636762" cy="17527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grpSp>
          <p:nvGrpSpPr>
            <p:cNvPr id="73" name="Group 72"/>
            <p:cNvGrpSpPr/>
            <p:nvPr/>
          </p:nvGrpSpPr>
          <p:grpSpPr>
            <a:xfrm>
              <a:off x="111366" y="3356221"/>
              <a:ext cx="2111096" cy="338554"/>
              <a:chOff x="111366" y="3356221"/>
              <a:chExt cx="2111096" cy="33855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111366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16430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921494" y="3356221"/>
                <a:ext cx="490840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373045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778109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</a:p>
            </p:txBody>
          </p:sp>
        </p:grpSp>
      </p:grpSp>
      <p:sp>
        <p:nvSpPr>
          <p:cNvPr id="90" name="Oval 89"/>
          <p:cNvSpPr/>
          <p:nvPr/>
        </p:nvSpPr>
        <p:spPr>
          <a:xfrm>
            <a:off x="4171950" y="5454650"/>
            <a:ext cx="241300" cy="5461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" y="0"/>
            <a:ext cx="2962408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 smtClean="0"/>
              <a:t>Original EMOSA specification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24913" y="584200"/>
            <a:ext cx="871386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 smtClean="0"/>
              <a:t>Hybrid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80000" y="4546600"/>
            <a:ext cx="1088754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 smtClean="0"/>
              <a:t>Diffusion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004853" y="2819400"/>
            <a:ext cx="1201477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 smtClean="0"/>
              <a:t>Contagion</a:t>
            </a:r>
            <a:endParaRPr lang="en-US" dirty="0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225291"/>
              </p:ext>
            </p:extLst>
          </p:nvPr>
        </p:nvGraphicFramePr>
        <p:xfrm>
          <a:off x="6604000" y="939800"/>
          <a:ext cx="53848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5" name="Equation" r:id="rId3" imgW="4063680" imgH="1358640" progId="Equation.DSMT4">
                  <p:embed/>
                </p:oleObj>
              </mc:Choice>
              <mc:Fallback>
                <p:oleObj name="Equation" r:id="rId3" imgW="4063680" imgH="13586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0" y="939800"/>
                        <a:ext cx="5384800" cy="182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8729685" y="0"/>
            <a:ext cx="2658286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 smtClean="0"/>
              <a:t>New EMOSA specification</a:t>
            </a:r>
            <a:endParaRPr lang="en-US" dirty="0"/>
          </a:p>
        </p:txBody>
      </p:sp>
      <p:graphicFrame>
        <p:nvGraphicFramePr>
          <p:cNvPr id="1040" name="Object 16"/>
          <p:cNvGraphicFramePr>
            <a:graphicFrameLocks noChangeAspect="1"/>
          </p:cNvGraphicFramePr>
          <p:nvPr/>
        </p:nvGraphicFramePr>
        <p:xfrm>
          <a:off x="215901" y="939800"/>
          <a:ext cx="47625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6" name="Equation" r:id="rId5" imgW="3593880" imgH="1358640" progId="Equation.DSMT4">
                  <p:embed/>
                </p:oleObj>
              </mc:Choice>
              <mc:Fallback>
                <p:oleObj name="Equation" r:id="rId5" imgW="3593880" imgH="13586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1" y="939800"/>
                        <a:ext cx="4762500" cy="182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2" name="Object 18"/>
          <p:cNvGraphicFramePr>
            <a:graphicFrameLocks noChangeAspect="1"/>
          </p:cNvGraphicFramePr>
          <p:nvPr/>
        </p:nvGraphicFramePr>
        <p:xfrm>
          <a:off x="6705601" y="3022600"/>
          <a:ext cx="3282951" cy="1642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7" name="Equation" r:id="rId7" imgW="2476440" imgH="1218960" progId="Equation.DSMT4">
                  <p:embed/>
                </p:oleObj>
              </mc:Choice>
              <mc:Fallback>
                <p:oleObj name="Equation" r:id="rId7" imgW="2476440" imgH="121896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1" y="3022600"/>
                        <a:ext cx="3282951" cy="1642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3" name="Object 19"/>
          <p:cNvGraphicFramePr>
            <a:graphicFrameLocks noChangeAspect="1"/>
          </p:cNvGraphicFramePr>
          <p:nvPr/>
        </p:nvGraphicFramePr>
        <p:xfrm>
          <a:off x="508000" y="3022600"/>
          <a:ext cx="4375149" cy="1642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8" name="Equation" r:id="rId9" imgW="3301920" imgH="1218960" progId="Equation.DSMT4">
                  <p:embed/>
                </p:oleObj>
              </mc:Choice>
              <mc:Fallback>
                <p:oleObj name="Equation" r:id="rId9" imgW="3301920" imgH="121896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3022600"/>
                        <a:ext cx="4375149" cy="1642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" name="Object 20"/>
          <p:cNvGraphicFramePr>
            <a:graphicFrameLocks noChangeAspect="1"/>
          </p:cNvGraphicFramePr>
          <p:nvPr/>
        </p:nvGraphicFramePr>
        <p:xfrm>
          <a:off x="4165601" y="5054600"/>
          <a:ext cx="3282951" cy="1642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9" name="Equation" r:id="rId11" imgW="2476440" imgH="1218960" progId="Equation.DSMT4">
                  <p:embed/>
                </p:oleObj>
              </mc:Choice>
              <mc:Fallback>
                <p:oleObj name="Equation" r:id="rId11" imgW="2476440" imgH="121896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5601" y="5054600"/>
                        <a:ext cx="3282951" cy="1642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/>
          <p:cNvGraphicFramePr/>
          <p:nvPr/>
        </p:nvGraphicFramePr>
        <p:xfrm>
          <a:off x="7620000" y="0"/>
          <a:ext cx="45720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1" name="Group 158"/>
          <p:cNvGrpSpPr/>
          <p:nvPr/>
        </p:nvGrpSpPr>
        <p:grpSpPr>
          <a:xfrm>
            <a:off x="6857253" y="4781549"/>
            <a:ext cx="4912156" cy="1831832"/>
            <a:chOff x="1087900" y="1750326"/>
            <a:chExt cx="4003556" cy="1373874"/>
          </a:xfrm>
        </p:grpSpPr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9391355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47" name="Equation" r:id="rId5" imgW="1549080" imgH="228600" progId="Equation.DSMT4">
                    <p:embed/>
                  </p:oleObj>
                </mc:Choice>
                <mc:Fallback>
                  <p:oleObj name="Equation" r:id="rId5" imgW="1549080" imgH="228600" progId="Equation.DSMT4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2895600"/>
                          <a:ext cx="1549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3" name="Group 160"/>
            <p:cNvGrpSpPr/>
            <p:nvPr/>
          </p:nvGrpSpPr>
          <p:grpSpPr>
            <a:xfrm>
              <a:off x="1138700" y="2321827"/>
              <a:ext cx="3844072" cy="552450"/>
              <a:chOff x="1138700" y="2321827"/>
              <a:chExt cx="3844072" cy="552450"/>
            </a:xfrm>
          </p:grpSpPr>
          <p:graphicFrame>
            <p:nvGraphicFramePr>
              <p:cNvPr id="27" name="Object 2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7493768"/>
                  </p:ext>
                </p:extLst>
              </p:nvPr>
            </p:nvGraphicFramePr>
            <p:xfrm>
              <a:off x="2114286" y="2321827"/>
              <a:ext cx="2868486" cy="5524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48" name="Equation" r:id="rId7" imgW="2869920" imgH="558720" progId="Equation.DSMT4">
                      <p:embed/>
                    </p:oleObj>
                  </mc:Choice>
                  <mc:Fallback>
                    <p:oleObj name="Equation" r:id="rId7" imgW="2869920" imgH="558720" progId="Equation.DSMT4">
                      <p:embed/>
                      <p:pic>
                        <p:nvPicPr>
                          <p:cNvPr id="0" name="Picture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14286" y="2321827"/>
                            <a:ext cx="2868486" cy="5524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" name="Object 2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2888906"/>
                  </p:ext>
                </p:extLst>
              </p:nvPr>
            </p:nvGraphicFramePr>
            <p:xfrm>
              <a:off x="1138700" y="2362200"/>
              <a:ext cx="889002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49" name="Equation" r:id="rId9" imgW="888840" imgH="228600" progId="Equation.DSMT4">
                      <p:embed/>
                    </p:oleObj>
                  </mc:Choice>
                  <mc:Fallback>
                    <p:oleObj name="Equation" r:id="rId9" imgW="888840" imgH="228600" progId="Equation.DSMT4">
                      <p:embed/>
                      <p:pic>
                        <p:nvPicPr>
                          <p:cNvPr id="0" name="Picture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8700" y="2362200"/>
                            <a:ext cx="889002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4" name="Group 161"/>
            <p:cNvGrpSpPr/>
            <p:nvPr/>
          </p:nvGrpSpPr>
          <p:grpSpPr>
            <a:xfrm>
              <a:off x="1087900" y="1750326"/>
              <a:ext cx="4003556" cy="552450"/>
              <a:chOff x="1087900" y="1489976"/>
              <a:chExt cx="4003556" cy="552450"/>
            </a:xfrm>
          </p:grpSpPr>
          <p:graphicFrame>
            <p:nvGraphicFramePr>
              <p:cNvPr id="25" name="Object 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6271593"/>
                  </p:ext>
                </p:extLst>
              </p:nvPr>
            </p:nvGraphicFramePr>
            <p:xfrm>
              <a:off x="2014655" y="1489976"/>
              <a:ext cx="3076801" cy="5524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50" name="Equation" r:id="rId11" imgW="3085920" imgH="558720" progId="Equation.DSMT4">
                      <p:embed/>
                    </p:oleObj>
                  </mc:Choice>
                  <mc:Fallback>
                    <p:oleObj name="Equation" r:id="rId11" imgW="3085920" imgH="558720" progId="Equation.DSMT4">
                      <p:embed/>
                      <p:pic>
                        <p:nvPicPr>
                          <p:cNvPr id="0" name="Picture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14655" y="1489976"/>
                            <a:ext cx="3076801" cy="5524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Object 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9341384"/>
                  </p:ext>
                </p:extLst>
              </p:nvPr>
            </p:nvGraphicFramePr>
            <p:xfrm>
              <a:off x="1087900" y="1523999"/>
              <a:ext cx="965201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51" name="Equation" r:id="rId13" imgW="965160" imgH="228600" progId="Equation.DSMT4">
                      <p:embed/>
                    </p:oleObj>
                  </mc:Choice>
                  <mc:Fallback>
                    <p:oleObj name="Equation" r:id="rId13" imgW="965160" imgH="228600" progId="Equation.DSMT4">
                      <p:embed/>
                      <p:pic>
                        <p:nvPicPr>
                          <p:cNvPr id="0" name="Picture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87900" y="1523999"/>
                            <a:ext cx="965201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9" name="Group 28"/>
          <p:cNvGrpSpPr/>
          <p:nvPr/>
        </p:nvGrpSpPr>
        <p:grpSpPr>
          <a:xfrm>
            <a:off x="479313" y="4807441"/>
            <a:ext cx="4394200" cy="1828800"/>
            <a:chOff x="1320800" y="1752600"/>
            <a:chExt cx="3581400" cy="1371600"/>
          </a:xfrm>
        </p:grpSpPr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4546731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52" name="Equation" r:id="rId15" imgW="1549080" imgH="228600" progId="Equation.DSMT4">
                    <p:embed/>
                  </p:oleObj>
                </mc:Choice>
                <mc:Fallback>
                  <p:oleObj name="Equation" r:id="rId15" imgW="1549080" imgH="228600" progId="Equation.DSMT4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2895600"/>
                          <a:ext cx="1549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1" name="Group 148"/>
            <p:cNvGrpSpPr/>
            <p:nvPr/>
          </p:nvGrpSpPr>
          <p:grpSpPr>
            <a:xfrm>
              <a:off x="1371600" y="2330053"/>
              <a:ext cx="3327466" cy="559593"/>
              <a:chOff x="1371600" y="2330053"/>
              <a:chExt cx="3327466" cy="559593"/>
            </a:xfrm>
          </p:grpSpPr>
          <p:graphicFrame>
            <p:nvGraphicFramePr>
              <p:cNvPr id="35" name="Object 3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6771795"/>
                  </p:ext>
                </p:extLst>
              </p:nvPr>
            </p:nvGraphicFramePr>
            <p:xfrm>
              <a:off x="2286019" y="2330053"/>
              <a:ext cx="2413047" cy="5595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53" name="Equation" r:id="rId16" imgW="2412720" imgH="558720" progId="Equation.DSMT4">
                      <p:embed/>
                    </p:oleObj>
                  </mc:Choice>
                  <mc:Fallback>
                    <p:oleObj name="Equation" r:id="rId16" imgW="2412720" imgH="558720" progId="Equation.DSMT4">
                      <p:embed/>
                      <p:pic>
                        <p:nvPicPr>
                          <p:cNvPr id="0" name="Picture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19" y="2330053"/>
                            <a:ext cx="2413047" cy="55959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" name="Object 3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4699282"/>
                  </p:ext>
                </p:extLst>
              </p:nvPr>
            </p:nvGraphicFramePr>
            <p:xfrm>
              <a:off x="1371600" y="2362200"/>
              <a:ext cx="8890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54" name="Equation" r:id="rId18" imgW="888840" imgH="228600" progId="Equation.DSMT4">
                      <p:embed/>
                    </p:oleObj>
                  </mc:Choice>
                  <mc:Fallback>
                    <p:oleObj name="Equation" r:id="rId18" imgW="888840" imgH="228600" progId="Equation.DSMT4">
                      <p:embed/>
                      <p:pic>
                        <p:nvPicPr>
                          <p:cNvPr id="0" name="Picture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71600" y="2362200"/>
                            <a:ext cx="8890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2" name="Group 149"/>
            <p:cNvGrpSpPr/>
            <p:nvPr/>
          </p:nvGrpSpPr>
          <p:grpSpPr>
            <a:xfrm>
              <a:off x="1320800" y="1752600"/>
              <a:ext cx="3581400" cy="558800"/>
              <a:chOff x="1320800" y="1492250"/>
              <a:chExt cx="3581400" cy="558800"/>
            </a:xfrm>
          </p:grpSpPr>
          <p:graphicFrame>
            <p:nvGraphicFramePr>
              <p:cNvPr id="33" name="Object 3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5677501"/>
                  </p:ext>
                </p:extLst>
              </p:nvPr>
            </p:nvGraphicFramePr>
            <p:xfrm>
              <a:off x="2286000" y="1492250"/>
              <a:ext cx="2616200" cy="558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55" name="Equation" r:id="rId19" imgW="2616120" imgH="558720" progId="Equation.DSMT4">
                      <p:embed/>
                    </p:oleObj>
                  </mc:Choice>
                  <mc:Fallback>
                    <p:oleObj name="Equation" r:id="rId19" imgW="2616120" imgH="558720" progId="Equation.DSMT4">
                      <p:embed/>
                      <p:pic>
                        <p:nvPicPr>
                          <p:cNvPr id="0" name="Picture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1492250"/>
                            <a:ext cx="2616200" cy="5588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" name="Object 3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986209"/>
                  </p:ext>
                </p:extLst>
              </p:nvPr>
            </p:nvGraphicFramePr>
            <p:xfrm>
              <a:off x="1320800" y="1524000"/>
              <a:ext cx="9652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56" name="Equation" r:id="rId21" imgW="965160" imgH="228600" progId="Equation.DSMT4">
                      <p:embed/>
                    </p:oleObj>
                  </mc:Choice>
                  <mc:Fallback>
                    <p:oleObj name="Equation" r:id="rId21" imgW="965160" imgH="228600" progId="Equation.DSMT4">
                      <p:embed/>
                      <p:pic>
                        <p:nvPicPr>
                          <p:cNvPr id="0" name="Picture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20800" y="1524000"/>
                            <a:ext cx="9652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7" name="Chart 36"/>
          <p:cNvGraphicFramePr/>
          <p:nvPr/>
        </p:nvGraphicFramePr>
        <p:xfrm>
          <a:off x="0" y="0"/>
          <a:ext cx="45720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3531870" y="0"/>
            <a:ext cx="1435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WinBUGS</a:t>
            </a:r>
            <a:endParaRPr lang="en-US" b="1" dirty="0" smtClean="0"/>
          </a:p>
          <a:p>
            <a:r>
              <a:rPr lang="en-US" b="1" dirty="0" smtClean="0"/>
              <a:t>OLD/Original</a:t>
            </a:r>
            <a:br>
              <a:rPr lang="en-US" b="1" dirty="0" smtClean="0"/>
            </a:br>
            <a:r>
              <a:rPr lang="en-US" b="1" dirty="0" smtClean="0"/>
              <a:t>Beta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678930" y="0"/>
            <a:ext cx="11112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WinBUGS</a:t>
            </a:r>
            <a:endParaRPr lang="en-US" b="1" dirty="0" smtClean="0"/>
          </a:p>
          <a:p>
            <a:r>
              <a:rPr lang="en-US" b="1" dirty="0" smtClean="0"/>
              <a:t>NEW</a:t>
            </a:r>
          </a:p>
          <a:p>
            <a:r>
              <a:rPr lang="en-US" b="1" dirty="0" smtClean="0"/>
              <a:t>Gauss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919980" y="864870"/>
            <a:ext cx="148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DIC</a:t>
            </a:r>
            <a:endParaRPr lang="en-US" sz="5400" b="1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5740400" y="2032000"/>
            <a:ext cx="0" cy="1765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08600" y="3848100"/>
            <a:ext cx="102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Better fit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219700" y="1651000"/>
            <a:ext cx="103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Worse 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71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1" y="3352798"/>
            <a:ext cx="3764610" cy="3505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6" y="-2"/>
            <a:ext cx="3764610" cy="35051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6" y="-1"/>
            <a:ext cx="7365541" cy="68579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75553" y="215900"/>
            <a:ext cx="3055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old/original MatLab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0" y="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Gauss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25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6" y="-1"/>
            <a:ext cx="7365541" cy="6857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1" y="3352798"/>
            <a:ext cx="3764610" cy="3505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6" y="-2"/>
            <a:ext cx="3764610" cy="35051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89804" y="215900"/>
            <a:ext cx="3232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old/original WinBugs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0" y="0"/>
            <a:ext cx="60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73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586" y="9062"/>
            <a:ext cx="7365541" cy="6839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7651" y="3357430"/>
            <a:ext cx="3764610" cy="3495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05960" y="-2"/>
            <a:ext cx="3764141" cy="35051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49774" y="215900"/>
            <a:ext cx="2172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new WinBugs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0" y="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Gauss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1" y="3352798"/>
            <a:ext cx="3764610" cy="3505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6" y="-2"/>
            <a:ext cx="3764610" cy="35051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6" y="-1"/>
            <a:ext cx="7365541" cy="68579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58000" y="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Gauss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75553" y="215900"/>
            <a:ext cx="3055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old/original MatLab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725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041854" y="2223936"/>
            <a:ext cx="3159957" cy="303301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330506" y="2640132"/>
            <a:ext cx="3871305" cy="303301"/>
          </a:xfrm>
          <a:prstGeom prst="rect">
            <a:avLst/>
          </a:prstGeom>
          <a:solidFill>
            <a:schemeClr val="accent5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7110417" y="2291276"/>
            <a:ext cx="533400" cy="19050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2001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7790946" y="2294567"/>
            <a:ext cx="533400" cy="19050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2002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395674" y="2703909"/>
            <a:ext cx="533400" cy="19050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2000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119881" y="2703909"/>
            <a:ext cx="533400" cy="19050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2001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790946" y="2697444"/>
            <a:ext cx="533400" cy="19050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2002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4" idx="0"/>
            <a:endCxn id="2" idx="2"/>
          </p:cNvCxnSpPr>
          <p:nvPr/>
        </p:nvCxnSpPr>
        <p:spPr>
          <a:xfrm flipV="1">
            <a:off x="6662374" y="2481777"/>
            <a:ext cx="714743" cy="222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2" idx="0"/>
            <a:endCxn id="3" idx="0"/>
          </p:cNvCxnSpPr>
          <p:nvPr/>
        </p:nvCxnSpPr>
        <p:spPr>
          <a:xfrm rot="16200000" flipH="1">
            <a:off x="7715735" y="1952657"/>
            <a:ext cx="3291" cy="680529"/>
          </a:xfrm>
          <a:prstGeom prst="curvedConnector3">
            <a:avLst>
              <a:gd name="adj1" fmla="val -694621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8826808" y="2299435"/>
            <a:ext cx="533400" cy="19050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2008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826808" y="2702312"/>
            <a:ext cx="533400" cy="19050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2008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1" name="Curved Connector 10"/>
          <p:cNvCxnSpPr>
            <a:stCxn id="3" idx="0"/>
            <a:endCxn id="12" idx="0"/>
          </p:cNvCxnSpPr>
          <p:nvPr/>
        </p:nvCxnSpPr>
        <p:spPr>
          <a:xfrm rot="16200000" flipH="1">
            <a:off x="8295533" y="2056679"/>
            <a:ext cx="17223" cy="492998"/>
          </a:xfrm>
          <a:prstGeom prst="curvedConnector3">
            <a:avLst>
              <a:gd name="adj1" fmla="val -132729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8442030" y="2311790"/>
            <a:ext cx="217228" cy="17756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…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442030" y="2709689"/>
            <a:ext cx="217228" cy="17756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…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4" name="Curved Connector 13"/>
          <p:cNvCxnSpPr>
            <a:stCxn id="12" idx="0"/>
            <a:endCxn id="9" idx="0"/>
          </p:cNvCxnSpPr>
          <p:nvPr/>
        </p:nvCxnSpPr>
        <p:spPr>
          <a:xfrm rot="5400000" flipH="1" flipV="1">
            <a:off x="8815899" y="2034181"/>
            <a:ext cx="12355" cy="542864"/>
          </a:xfrm>
          <a:prstGeom prst="curvedConnector3">
            <a:avLst>
              <a:gd name="adj1" fmla="val 195026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389259" y="2255721"/>
            <a:ext cx="7328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Predicted</a:t>
            </a:r>
            <a:endParaRPr lang="en-US" sz="1100" dirty="0"/>
          </a:p>
        </p:txBody>
      </p:sp>
      <p:sp>
        <p:nvSpPr>
          <p:cNvPr id="31" name="Rectangle 30"/>
          <p:cNvSpPr/>
          <p:nvPr/>
        </p:nvSpPr>
        <p:spPr>
          <a:xfrm>
            <a:off x="9416970" y="2682798"/>
            <a:ext cx="7344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Observed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6323957" y="2259726"/>
            <a:ext cx="6462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Arial Black" panose="020B0A04020102020204" pitchFamily="34" charset="0"/>
              </a:rPr>
              <a:t>FULL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1577388" y="2239092"/>
            <a:ext cx="3871305" cy="719497"/>
            <a:chOff x="1685180" y="1779301"/>
            <a:chExt cx="3871305" cy="719497"/>
          </a:xfrm>
        </p:grpSpPr>
        <p:sp>
          <p:nvSpPr>
            <p:cNvPr id="34" name="Rectangle 33"/>
            <p:cNvSpPr/>
            <p:nvPr/>
          </p:nvSpPr>
          <p:spPr>
            <a:xfrm>
              <a:off x="2396528" y="1779301"/>
              <a:ext cx="3159957" cy="303301"/>
            </a:xfrm>
            <a:prstGeom prst="rect">
              <a:avLst/>
            </a:prstGeom>
            <a:solidFill>
              <a:srgbClr val="7030A0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685180" y="2195497"/>
              <a:ext cx="3871305" cy="303301"/>
            </a:xfrm>
            <a:prstGeom prst="rect">
              <a:avLst/>
            </a:prstGeom>
            <a:solidFill>
              <a:schemeClr val="accent5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520023" y="1835306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200552" y="1838597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05280" y="2247939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2000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529487" y="2247939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200552" y="2241474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17" idx="0"/>
              <a:endCxn id="15" idx="2"/>
            </p:cNvCxnSpPr>
            <p:nvPr/>
          </p:nvCxnSpPr>
          <p:spPr>
            <a:xfrm flipV="1">
              <a:off x="2071980" y="2025807"/>
              <a:ext cx="714743" cy="2221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ounded Rectangle 20"/>
            <p:cNvSpPr/>
            <p:nvPr/>
          </p:nvSpPr>
          <p:spPr>
            <a:xfrm>
              <a:off x="4236414" y="1843465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2008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4236414" y="2246342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2008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3851636" y="1855820"/>
              <a:ext cx="217228" cy="177569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…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851636" y="2253719"/>
              <a:ext cx="217228" cy="177569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…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/>
            <p:cNvCxnSpPr>
              <a:stCxn id="18" idx="0"/>
              <a:endCxn id="16" idx="2"/>
            </p:cNvCxnSpPr>
            <p:nvPr/>
          </p:nvCxnSpPr>
          <p:spPr>
            <a:xfrm flipV="1">
              <a:off x="2796187" y="2029098"/>
              <a:ext cx="671065" cy="2188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9" idx="0"/>
              <a:endCxn id="23" idx="2"/>
            </p:cNvCxnSpPr>
            <p:nvPr/>
          </p:nvCxnSpPr>
          <p:spPr>
            <a:xfrm flipV="1">
              <a:off x="3467252" y="2033389"/>
              <a:ext cx="492998" cy="208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4" idx="0"/>
              <a:endCxn id="21" idx="2"/>
            </p:cNvCxnSpPr>
            <p:nvPr/>
          </p:nvCxnSpPr>
          <p:spPr>
            <a:xfrm flipV="1">
              <a:off x="3960250" y="2033966"/>
              <a:ext cx="542864" cy="219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1786291" y="1809740"/>
              <a:ext cx="64625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latin typeface="Arial Black" panose="020B0A04020102020204" pitchFamily="34" charset="0"/>
                </a:rPr>
                <a:t>STEP</a:t>
              </a:r>
              <a:endParaRPr lang="en-US" sz="1200" dirty="0">
                <a:latin typeface="Arial Black" panose="020B0A0402010202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743933" y="1811086"/>
              <a:ext cx="73289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Predicted</a:t>
              </a:r>
              <a:endParaRPr lang="en-US" sz="11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771644" y="2209588"/>
              <a:ext cx="73449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Observed</a:t>
              </a:r>
              <a:endParaRPr lang="en-US" sz="1100" dirty="0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4116489" y="3367093"/>
            <a:ext cx="1466889" cy="2139639"/>
            <a:chOff x="4068864" y="3395668"/>
            <a:chExt cx="1466889" cy="2139639"/>
          </a:xfrm>
        </p:grpSpPr>
        <p:sp>
          <p:nvSpPr>
            <p:cNvPr id="40" name="Rounded Rectangle 39"/>
            <p:cNvSpPr/>
            <p:nvPr/>
          </p:nvSpPr>
          <p:spPr>
            <a:xfrm>
              <a:off x="4902607" y="3875502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902607" y="4247246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4169412" y="3464026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2000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4169412" y="3855636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4169412" y="4247246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Arrow Connector 44"/>
            <p:cNvCxnSpPr>
              <a:stCxn id="42" idx="3"/>
              <a:endCxn id="40" idx="0"/>
            </p:cNvCxnSpPr>
            <p:nvPr/>
          </p:nvCxnSpPr>
          <p:spPr>
            <a:xfrm>
              <a:off x="4702812" y="3559277"/>
              <a:ext cx="466495" cy="316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Rounded Rectangle 46"/>
            <p:cNvSpPr/>
            <p:nvPr/>
          </p:nvSpPr>
          <p:spPr>
            <a:xfrm>
              <a:off x="4169412" y="5024592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2008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4902607" y="5024592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2008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169412" y="4638856"/>
              <a:ext cx="533400" cy="184625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…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802860" y="5269444"/>
              <a:ext cx="73289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Predicted</a:t>
              </a:r>
              <a:endParaRPr lang="en-US" sz="1100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068864" y="5273697"/>
              <a:ext cx="73449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Observed</a:t>
              </a:r>
              <a:endParaRPr lang="en-US" sz="1100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4902607" y="4632703"/>
              <a:ext cx="533400" cy="184625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…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Straight Arrow Connector 60"/>
            <p:cNvCxnSpPr>
              <a:stCxn id="43" idx="3"/>
              <a:endCxn id="41" idx="0"/>
            </p:cNvCxnSpPr>
            <p:nvPr/>
          </p:nvCxnSpPr>
          <p:spPr>
            <a:xfrm>
              <a:off x="4702812" y="3950887"/>
              <a:ext cx="466495" cy="296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44" idx="3"/>
              <a:endCxn id="59" idx="0"/>
            </p:cNvCxnSpPr>
            <p:nvPr/>
          </p:nvCxnSpPr>
          <p:spPr>
            <a:xfrm>
              <a:off x="4702812" y="4342497"/>
              <a:ext cx="466495" cy="2902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51" idx="3"/>
              <a:endCxn id="48" idx="0"/>
            </p:cNvCxnSpPr>
            <p:nvPr/>
          </p:nvCxnSpPr>
          <p:spPr>
            <a:xfrm>
              <a:off x="4702812" y="4731169"/>
              <a:ext cx="466495" cy="2934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4846179" y="3395668"/>
              <a:ext cx="64625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latin typeface="Arial Black" panose="020B0A04020102020204" pitchFamily="34" charset="0"/>
                </a:rPr>
                <a:t>STEP</a:t>
              </a:r>
              <a:endParaRPr lang="en-US" sz="1200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6191412" y="3367093"/>
            <a:ext cx="1466889" cy="2139639"/>
            <a:chOff x="5905662" y="3395668"/>
            <a:chExt cx="1466889" cy="2139639"/>
          </a:xfrm>
        </p:grpSpPr>
        <p:cxnSp>
          <p:nvCxnSpPr>
            <p:cNvPr id="49" name="Curved Connector 48"/>
            <p:cNvCxnSpPr>
              <a:stCxn id="103" idx="3"/>
              <a:endCxn id="104" idx="3"/>
            </p:cNvCxnSpPr>
            <p:nvPr/>
          </p:nvCxnSpPr>
          <p:spPr>
            <a:xfrm>
              <a:off x="7272805" y="3970753"/>
              <a:ext cx="12700" cy="37174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Rounded Rectangle 102"/>
            <p:cNvSpPr/>
            <p:nvPr/>
          </p:nvSpPr>
          <p:spPr>
            <a:xfrm>
              <a:off x="6739405" y="3875502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6739405" y="4247246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6006210" y="3464026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2000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6006210" y="3855636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6006210" y="4247246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08" name="Straight Arrow Connector 107"/>
            <p:cNvCxnSpPr>
              <a:stCxn id="105" idx="3"/>
              <a:endCxn id="103" idx="0"/>
            </p:cNvCxnSpPr>
            <p:nvPr/>
          </p:nvCxnSpPr>
          <p:spPr>
            <a:xfrm>
              <a:off x="6539610" y="3559277"/>
              <a:ext cx="466495" cy="316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Rounded Rectangle 108"/>
            <p:cNvSpPr/>
            <p:nvPr/>
          </p:nvSpPr>
          <p:spPr>
            <a:xfrm>
              <a:off x="6006210" y="5024592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2008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6739405" y="5024592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2008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6006210" y="4638856"/>
              <a:ext cx="533400" cy="184625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…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6639658" y="5269444"/>
              <a:ext cx="73289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Predicted</a:t>
              </a:r>
              <a:endParaRPr lang="en-US" sz="110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905662" y="5273697"/>
              <a:ext cx="73449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Observed</a:t>
              </a:r>
              <a:endParaRPr lang="en-US" sz="1100" dirty="0"/>
            </a:p>
          </p:txBody>
        </p:sp>
        <p:sp>
          <p:nvSpPr>
            <p:cNvPr id="114" name="Rounded Rectangle 113"/>
            <p:cNvSpPr/>
            <p:nvPr/>
          </p:nvSpPr>
          <p:spPr>
            <a:xfrm>
              <a:off x="6739405" y="4632703"/>
              <a:ext cx="533400" cy="184625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…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82977" y="3395668"/>
              <a:ext cx="64625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latin typeface="Arial Black" panose="020B0A04020102020204" pitchFamily="34" charset="0"/>
                </a:rPr>
                <a:t>FULL</a:t>
              </a:r>
              <a:endParaRPr lang="en-US" sz="1200" dirty="0">
                <a:latin typeface="Arial Black" panose="020B0A04020102020204" pitchFamily="34" charset="0"/>
              </a:endParaRPr>
            </a:p>
          </p:txBody>
        </p:sp>
        <p:cxnSp>
          <p:nvCxnSpPr>
            <p:cNvPr id="121" name="Curved Connector 120"/>
            <p:cNvCxnSpPr>
              <a:stCxn id="104" idx="3"/>
              <a:endCxn id="114" idx="3"/>
            </p:cNvCxnSpPr>
            <p:nvPr/>
          </p:nvCxnSpPr>
          <p:spPr>
            <a:xfrm>
              <a:off x="7272805" y="4342497"/>
              <a:ext cx="12700" cy="382519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Curved Connector 125"/>
            <p:cNvCxnSpPr>
              <a:stCxn id="114" idx="3"/>
              <a:endCxn id="110" idx="3"/>
            </p:cNvCxnSpPr>
            <p:nvPr/>
          </p:nvCxnSpPr>
          <p:spPr>
            <a:xfrm>
              <a:off x="7272805" y="4725016"/>
              <a:ext cx="12700" cy="394827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9" name="Rectangle 128"/>
          <p:cNvSpPr/>
          <p:nvPr/>
        </p:nvSpPr>
        <p:spPr>
          <a:xfrm>
            <a:off x="3172549" y="1080943"/>
            <a:ext cx="55542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of predictions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3892" y="3255010"/>
            <a:ext cx="2714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/>
              <a:t>STEP</a:t>
            </a:r>
            <a:r>
              <a:rPr lang="en-US" dirty="0" smtClean="0"/>
              <a:t> forecast</a:t>
            </a:r>
          </a:p>
          <a:p>
            <a:pPr algn="r"/>
            <a:r>
              <a:rPr lang="en-US" dirty="0" smtClean="0"/>
              <a:t>the values of prevalences for each next year</a:t>
            </a:r>
          </a:p>
          <a:p>
            <a:pPr algn="r"/>
            <a:r>
              <a:rPr lang="en-US" dirty="0"/>
              <a:t>a</a:t>
            </a:r>
            <a:r>
              <a:rPr lang="en-US" dirty="0" smtClean="0"/>
              <a:t>re modeled from the </a:t>
            </a:r>
            <a:r>
              <a:rPr lang="en-US" dirty="0" smtClean="0">
                <a:solidFill>
                  <a:srgbClr val="FF0000"/>
                </a:solidFill>
              </a:rPr>
              <a:t>observed </a:t>
            </a:r>
            <a:r>
              <a:rPr lang="en-US" dirty="0" smtClean="0"/>
              <a:t>values </a:t>
            </a:r>
          </a:p>
          <a:p>
            <a:pPr algn="r"/>
            <a:r>
              <a:rPr lang="en-US" dirty="0" smtClean="0"/>
              <a:t>of the previous year</a:t>
            </a:r>
          </a:p>
          <a:p>
            <a:pPr algn="r"/>
            <a:r>
              <a:rPr lang="en-US" dirty="0" smtClean="0"/>
              <a:t>Useful in </a:t>
            </a:r>
            <a:r>
              <a:rPr lang="en-US" dirty="0" smtClean="0">
                <a:solidFill>
                  <a:srgbClr val="FF0000"/>
                </a:solidFill>
              </a:rPr>
              <a:t>predicting</a:t>
            </a:r>
            <a:r>
              <a:rPr lang="en-US" dirty="0" smtClean="0"/>
              <a:t> person’s  </a:t>
            </a:r>
            <a:r>
              <a:rPr lang="en-US" dirty="0" smtClean="0">
                <a:solidFill>
                  <a:srgbClr val="FF0000"/>
                </a:solidFill>
              </a:rPr>
              <a:t>state</a:t>
            </a:r>
            <a:r>
              <a:rPr lang="en-US" dirty="0" smtClean="0"/>
              <a:t> next year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8187364" y="3265279"/>
            <a:ext cx="2714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FULL </a:t>
            </a:r>
            <a:r>
              <a:rPr lang="en-US" dirty="0" smtClean="0"/>
              <a:t>forecast</a:t>
            </a:r>
          </a:p>
          <a:p>
            <a:r>
              <a:rPr lang="en-US" dirty="0" smtClean="0"/>
              <a:t>the values of prevalences for each next year</a:t>
            </a:r>
          </a:p>
          <a:p>
            <a:r>
              <a:rPr lang="en-US" dirty="0"/>
              <a:t>a</a:t>
            </a:r>
            <a:r>
              <a:rPr lang="en-US" dirty="0" smtClean="0"/>
              <a:t>re modeled from the </a:t>
            </a:r>
            <a:r>
              <a:rPr lang="en-US" dirty="0" smtClean="0">
                <a:solidFill>
                  <a:srgbClr val="FF0000"/>
                </a:solidFill>
              </a:rPr>
              <a:t>predicted </a:t>
            </a:r>
            <a:r>
              <a:rPr lang="en-US" dirty="0" smtClean="0"/>
              <a:t>values </a:t>
            </a:r>
          </a:p>
          <a:p>
            <a:r>
              <a:rPr lang="en-US" dirty="0"/>
              <a:t>o</a:t>
            </a:r>
            <a:r>
              <a:rPr lang="en-US" dirty="0" smtClean="0"/>
              <a:t>f the previous year</a:t>
            </a:r>
          </a:p>
          <a:p>
            <a:r>
              <a:rPr lang="en-US" dirty="0" smtClean="0"/>
              <a:t>Useful in </a:t>
            </a:r>
            <a:r>
              <a:rPr lang="en-US" dirty="0" smtClean="0">
                <a:solidFill>
                  <a:srgbClr val="FF0000"/>
                </a:solidFill>
              </a:rPr>
              <a:t>explaining</a:t>
            </a:r>
            <a:r>
              <a:rPr lang="en-US" dirty="0" smtClean="0"/>
              <a:t> person’s  </a:t>
            </a:r>
            <a:r>
              <a:rPr lang="en-US" dirty="0" smtClean="0">
                <a:solidFill>
                  <a:srgbClr val="FF0000"/>
                </a:solidFill>
              </a:rPr>
              <a:t>trajectory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1" name="Straight Connector 140"/>
          <p:cNvCxnSpPr>
            <a:stCxn id="129" idx="2"/>
          </p:cNvCxnSpPr>
          <p:nvPr/>
        </p:nvCxnSpPr>
        <p:spPr>
          <a:xfrm>
            <a:off x="5949688" y="2004273"/>
            <a:ext cx="0" cy="36726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8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2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348" y="7653"/>
            <a:ext cx="2658086" cy="667258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" y="3288230"/>
            <a:ext cx="8369699" cy="3472415"/>
          </a:xfrm>
          <a:prstGeom prst="rect">
            <a:avLst/>
          </a:prstGeom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pic>
        <p:nvPicPr>
          <p:cNvPr id="232" name="Picture 2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679848"/>
            <a:ext cx="1033342" cy="1405189"/>
          </a:xfrm>
          <a:prstGeom prst="rect">
            <a:avLst/>
          </a:prstGeom>
        </p:spPr>
      </p:pic>
      <p:pic>
        <p:nvPicPr>
          <p:cNvPr id="233" name="Picture 2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33800"/>
            <a:ext cx="943316" cy="1405189"/>
          </a:xfrm>
          <a:prstGeom prst="rect">
            <a:avLst/>
          </a:prstGeom>
        </p:spPr>
      </p:pic>
      <p:grpSp>
        <p:nvGrpSpPr>
          <p:cNvPr id="282" name="Group 281"/>
          <p:cNvGrpSpPr/>
          <p:nvPr/>
        </p:nvGrpSpPr>
        <p:grpSpPr>
          <a:xfrm>
            <a:off x="8367006" y="3084323"/>
            <a:ext cx="3258844" cy="369332"/>
            <a:chOff x="8367006" y="3084323"/>
            <a:chExt cx="3258844" cy="369332"/>
          </a:xfrm>
        </p:grpSpPr>
        <p:sp>
          <p:nvSpPr>
            <p:cNvPr id="229" name="Rectangle 228"/>
            <p:cNvSpPr/>
            <p:nvPr/>
          </p:nvSpPr>
          <p:spPr>
            <a:xfrm>
              <a:off x="8367006" y="3084323"/>
              <a:ext cx="9723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Forecast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281" name="Group 280"/>
            <p:cNvGrpSpPr/>
            <p:nvPr/>
          </p:nvGrpSpPr>
          <p:grpSpPr>
            <a:xfrm>
              <a:off x="9514754" y="3099712"/>
              <a:ext cx="2111096" cy="338554"/>
              <a:chOff x="9514754" y="3097277"/>
              <a:chExt cx="2111096" cy="338554"/>
            </a:xfrm>
          </p:grpSpPr>
          <p:sp>
            <p:nvSpPr>
              <p:cNvPr id="238" name="Rectangle 237"/>
              <p:cNvSpPr/>
              <p:nvPr/>
            </p:nvSpPr>
            <p:spPr>
              <a:xfrm>
                <a:off x="9514754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9919818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10324882" y="3097277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10776433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11181497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256" name="Picture 2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85" y="-116215"/>
            <a:ext cx="3835762" cy="3571449"/>
          </a:xfrm>
          <a:prstGeom prst="rect">
            <a:avLst/>
          </a:prstGeom>
        </p:spPr>
      </p:pic>
      <p:cxnSp>
        <p:nvCxnSpPr>
          <p:cNvPr id="307" name="Straight Connector 306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5" name="Group 324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324" name="Group 323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23" name="Group 322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320" name="Rectangle 319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326" name="Group 325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327" name="Group 326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332" name="Rectangle 331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3" name="Rectangle 332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28" name="Group 327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329" name="Rectangle 328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0" name="Rectangle 329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1" name="Rectangle 330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335" name="Group 334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336" name="Group 335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341" name="Rectangle 340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37" name="Group 336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338" name="Rectangle 337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9" name="Rectangle 338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344" name="Group 343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345" name="Group 344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350" name="Rectangle 349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46" name="Group 345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347" name="Rectangle 346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408" name="Picture 407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61" y="3084323"/>
            <a:ext cx="464583" cy="464583"/>
          </a:xfrm>
          <a:prstGeom prst="rect">
            <a:avLst/>
          </a:prstGeom>
        </p:spPr>
      </p:pic>
      <p:pic>
        <p:nvPicPr>
          <p:cNvPr id="409" name="Picture 408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9" y="-26304"/>
            <a:ext cx="464583" cy="464583"/>
          </a:xfrm>
          <a:prstGeom prst="rect">
            <a:avLst/>
          </a:prstGeom>
        </p:spPr>
      </p:pic>
      <p:grpSp>
        <p:nvGrpSpPr>
          <p:cNvPr id="414" name="Group 413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353" name="Rectangle 352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374" name="Group 373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372" name="Group 371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364" name="Rectangle 363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373" name="Rectangle 372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376" name="Group 375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378" name="Rectangle 377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377" name="Rectangle 376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386" name="Group 385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387" name="Group 386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389" name="Rectangle 388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388" name="Rectangle 387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397" name="Group 396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398" name="Group 397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400" name="Rectangle 399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401" name="Rectangle 400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402" name="Rectangle 401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399" name="Rectangle 398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413" name="Group 412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304" name="Group 303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283" name="Rectangle 282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88" name="TextBox 287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301" name="Group 300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290" name="Rectangle 289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91" name="TextBox 290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305" name="Group 304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292" name="Rectangle 291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93" name="TextBox 292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294" name="Rectangle 293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95" name="TextBox 294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298" name="Group 297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296" name="Rectangle 295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97" name="TextBox 296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412" name="Group 411"/>
              <p:cNvGrpSpPr/>
              <p:nvPr/>
            </p:nvGrpSpPr>
            <p:grpSpPr>
              <a:xfrm>
                <a:off x="3732763" y="-11442"/>
                <a:ext cx="3806716" cy="3395878"/>
                <a:chOff x="3732763" y="-11442"/>
                <a:chExt cx="3806716" cy="3395878"/>
              </a:xfrm>
            </p:grpSpPr>
            <p:sp>
              <p:nvSpPr>
                <p:cNvPr id="308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309" name="Group 308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310" name="Straight Connector 309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Straight Connector 311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3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314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315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316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410" name="Rectangle 409"/>
                <p:cNvSpPr/>
                <p:nvPr/>
              </p:nvSpPr>
              <p:spPr>
                <a:xfrm>
                  <a:off x="4327638" y="-11442"/>
                  <a:ext cx="3211841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EMOSA </a:t>
                  </a:r>
                  <a:r>
                    <a:rPr lang="en-US" sz="2800" b="0" cap="none" spc="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Specification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47" name="Group 146"/>
          <p:cNvGrpSpPr/>
          <p:nvPr/>
        </p:nvGrpSpPr>
        <p:grpSpPr>
          <a:xfrm>
            <a:off x="3919743" y="498331"/>
            <a:ext cx="4394200" cy="1828800"/>
            <a:chOff x="1320800" y="1752600"/>
            <a:chExt cx="3581400" cy="1371600"/>
          </a:xfrm>
        </p:grpSpPr>
        <p:graphicFrame>
          <p:nvGraphicFramePr>
            <p:cNvPr id="148" name="Object 1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4546731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1" name="Equation" r:id="rId11" imgW="1549080" imgH="228600" progId="Equation.DSMT4">
                    <p:embed/>
                  </p:oleObj>
                </mc:Choice>
                <mc:Fallback>
                  <p:oleObj name="Equation" r:id="rId11" imgW="1549080" imgH="228600" progId="Equation.DSMT4">
                    <p:embed/>
                    <p:pic>
                      <p:nvPicPr>
                        <p:cNvPr id="0" name="Picture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2895600"/>
                          <a:ext cx="1549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9" name="Group 148"/>
            <p:cNvGrpSpPr/>
            <p:nvPr/>
          </p:nvGrpSpPr>
          <p:grpSpPr>
            <a:xfrm>
              <a:off x="1371600" y="2330053"/>
              <a:ext cx="3327466" cy="559593"/>
              <a:chOff x="1371600" y="2330053"/>
              <a:chExt cx="3327466" cy="559593"/>
            </a:xfrm>
          </p:grpSpPr>
          <p:graphicFrame>
            <p:nvGraphicFramePr>
              <p:cNvPr id="153" name="Object 15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6771795"/>
                  </p:ext>
                </p:extLst>
              </p:nvPr>
            </p:nvGraphicFramePr>
            <p:xfrm>
              <a:off x="2286019" y="2330053"/>
              <a:ext cx="2413047" cy="5595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2" name="Equation" r:id="rId13" imgW="2412720" imgH="558720" progId="Equation.DSMT4">
                      <p:embed/>
                    </p:oleObj>
                  </mc:Choice>
                  <mc:Fallback>
                    <p:oleObj name="Equation" r:id="rId13" imgW="2412720" imgH="558720" progId="Equation.DSMT4">
                      <p:embed/>
                      <p:pic>
                        <p:nvPicPr>
                          <p:cNvPr id="0" name="Picture 4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19" y="2330053"/>
                            <a:ext cx="2413047" cy="55959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4" name="Object 15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4699282"/>
                  </p:ext>
                </p:extLst>
              </p:nvPr>
            </p:nvGraphicFramePr>
            <p:xfrm>
              <a:off x="1371600" y="2362200"/>
              <a:ext cx="8890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3" name="Equation" r:id="rId15" imgW="888840" imgH="228600" progId="Equation.DSMT4">
                      <p:embed/>
                    </p:oleObj>
                  </mc:Choice>
                  <mc:Fallback>
                    <p:oleObj name="Equation" r:id="rId15" imgW="888840" imgH="228600" progId="Equation.DSMT4">
                      <p:embed/>
                      <p:pic>
                        <p:nvPicPr>
                          <p:cNvPr id="0" name="Picture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71600" y="2362200"/>
                            <a:ext cx="8890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0" name="Group 149"/>
            <p:cNvGrpSpPr/>
            <p:nvPr/>
          </p:nvGrpSpPr>
          <p:grpSpPr>
            <a:xfrm>
              <a:off x="1320800" y="1752600"/>
              <a:ext cx="3581400" cy="558800"/>
              <a:chOff x="1320800" y="1492250"/>
              <a:chExt cx="3581400" cy="558800"/>
            </a:xfrm>
          </p:grpSpPr>
          <p:graphicFrame>
            <p:nvGraphicFramePr>
              <p:cNvPr id="151" name="Object 15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5677501"/>
                  </p:ext>
                </p:extLst>
              </p:nvPr>
            </p:nvGraphicFramePr>
            <p:xfrm>
              <a:off x="2286000" y="1492250"/>
              <a:ext cx="2616200" cy="558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4" name="Equation" r:id="rId17" imgW="2616120" imgH="558720" progId="Equation.DSMT4">
                      <p:embed/>
                    </p:oleObj>
                  </mc:Choice>
                  <mc:Fallback>
                    <p:oleObj name="Equation" r:id="rId17" imgW="2616120" imgH="558720" progId="Equation.DSMT4">
                      <p:embed/>
                      <p:pic>
                        <p:nvPicPr>
                          <p:cNvPr id="0" name="Picture 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1492250"/>
                            <a:ext cx="2616200" cy="5588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2" name="Object 15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986209"/>
                  </p:ext>
                </p:extLst>
              </p:nvPr>
            </p:nvGraphicFramePr>
            <p:xfrm>
              <a:off x="1320800" y="1524000"/>
              <a:ext cx="9652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5" name="Equation" r:id="rId19" imgW="965160" imgH="228600" progId="Equation.DSMT4">
                      <p:embed/>
                    </p:oleObj>
                  </mc:Choice>
                  <mc:Fallback>
                    <p:oleObj name="Equation" r:id="rId19" imgW="965160" imgH="228600" progId="Equation.DSMT4">
                      <p:embed/>
                      <p:pic>
                        <p:nvPicPr>
                          <p:cNvPr id="0" name="Picture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20800" y="1524000"/>
                            <a:ext cx="9652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59" name="Group 158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271" name="Rounded Rectangle 270">
              <a:hlinkClick r:id="rId21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272" name="Rounded Rectangle 271">
              <a:hlinkClick r:id="rId22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273" name="Rounded Rectangle 272">
              <a:hlinkClick r:id="rId23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6" name="Rounded Rectangle 275">
              <a:hlinkClick r:id="rId24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277" name="Rounded Rectangle 276">
              <a:hlinkClick r:id="rId25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278" name="Rounded Rectangle 277">
              <a:hlinkClick r:id="rId26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55" name="Rounded Rectangle 154">
              <a:hlinkClick r:id="rId8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56" name="Rounded Rectangle 155">
              <a:hlinkClick r:id="rId27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57" name="Rounded Rectangle 156">
              <a:hlinkClick r:id="rId28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0" name="Rounded Rectangle 159">
            <a:hlinkClick r:id="rId29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  <p:grpSp>
        <p:nvGrpSpPr>
          <p:cNvPr id="164" name="Group 163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161" name="TextBox 160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67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2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348" y="7653"/>
            <a:ext cx="2658086" cy="6672586"/>
          </a:xfrm>
          <a:prstGeom prst="rect">
            <a:avLst/>
          </a:prstGeom>
        </p:spPr>
      </p:pic>
      <p:pic>
        <p:nvPicPr>
          <p:cNvPr id="256" name="Picture 2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85" y="-116215"/>
            <a:ext cx="3835762" cy="357144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679848"/>
            <a:ext cx="1033342" cy="1405189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33800"/>
            <a:ext cx="943316" cy="1405189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8367006" y="3084323"/>
            <a:ext cx="3258844" cy="369332"/>
            <a:chOff x="8367006" y="3084323"/>
            <a:chExt cx="3258844" cy="369332"/>
          </a:xfrm>
        </p:grpSpPr>
        <p:sp>
          <p:nvSpPr>
            <p:cNvPr id="74" name="Rectangle 73"/>
            <p:cNvSpPr/>
            <p:nvPr/>
          </p:nvSpPr>
          <p:spPr>
            <a:xfrm>
              <a:off x="8367006" y="3084323"/>
              <a:ext cx="9723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Forecast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9514754" y="3099712"/>
              <a:ext cx="2111096" cy="338554"/>
              <a:chOff x="9514754" y="3097277"/>
              <a:chExt cx="2111096" cy="33855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9514754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9919818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324882" y="3097277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0776433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1181497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81" name="Picture 80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61" y="3084323"/>
            <a:ext cx="464583" cy="464583"/>
          </a:xfrm>
          <a:prstGeom prst="rect">
            <a:avLst/>
          </a:prstGeom>
        </p:spPr>
      </p:pic>
      <p:pic>
        <p:nvPicPr>
          <p:cNvPr id="99" name="Picture 98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9" y="-26304"/>
            <a:ext cx="464583" cy="46458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" y="3288230"/>
            <a:ext cx="8369698" cy="3472415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102" name="Rectangle 101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74" name="Group 17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76" name="Rectangle 17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78" name="Rectangle 17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83" name="Rectangle 18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75" name="Rectangle 17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64" name="Group 16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66" name="Rectangle 16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70" name="Rectangle 16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73" name="Rectangle 17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65" name="Rectangle 16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54" name="Group 15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56" name="Rectangle 15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9" name="Rectangle 15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55" name="Rectangle 15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44" name="Group 14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45" name="Rectangle 14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117" name="Group 116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142" name="Rectangle 141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3" name="TextBox 142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118" name="Group 117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140" name="Rectangle 139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119" name="Group 118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138" name="Rectangle 137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136" name="Rectangle 135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37" name="TextBox 136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121" name="Group 120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134" name="Rectangle 133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122" name="Group 121"/>
              <p:cNvGrpSpPr/>
              <p:nvPr/>
            </p:nvGrpSpPr>
            <p:grpSpPr>
              <a:xfrm>
                <a:off x="3732763" y="-11442"/>
                <a:ext cx="3806716" cy="3395878"/>
                <a:chOff x="3732763" y="-11442"/>
                <a:chExt cx="3806716" cy="3395878"/>
              </a:xfrm>
            </p:grpSpPr>
            <p:sp>
              <p:nvSpPr>
                <p:cNvPr id="123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124" name="Group 123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127" name="Straight Connector 126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0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131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132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133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125" name="Rectangle 124"/>
                <p:cNvSpPr/>
                <p:nvPr/>
              </p:nvSpPr>
              <p:spPr>
                <a:xfrm>
                  <a:off x="4327638" y="-11442"/>
                  <a:ext cx="3211841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EMOSA </a:t>
                  </a:r>
                  <a:r>
                    <a:rPr lang="en-US" sz="2800" b="0" cap="none" spc="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Specification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84" name="Group 183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185" name="Group 184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90" name="Rectangle 189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86" name="Group 185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87" name="Rectangle 186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93" name="Group 192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194" name="Group 193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99" name="Rectangle 198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02" name="Group 201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203" name="Group 202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208" name="Rectangle 207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205" name="Rectangle 204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11" name="Group 210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212" name="Group 211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217" name="Rectangle 216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13" name="Group 212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214" name="Rectangle 213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220" name="Straight Connector 219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Group 220"/>
          <p:cNvGrpSpPr/>
          <p:nvPr/>
        </p:nvGrpSpPr>
        <p:grpSpPr>
          <a:xfrm>
            <a:off x="3919743" y="498331"/>
            <a:ext cx="4394200" cy="1828800"/>
            <a:chOff x="1320800" y="1752600"/>
            <a:chExt cx="3581400" cy="1371600"/>
          </a:xfrm>
        </p:grpSpPr>
        <p:graphicFrame>
          <p:nvGraphicFramePr>
            <p:cNvPr id="222" name="Object 2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8983496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5" name="Equation" r:id="rId11" imgW="1549080" imgH="228600" progId="Equation.DSMT4">
                    <p:embed/>
                  </p:oleObj>
                </mc:Choice>
                <mc:Fallback>
                  <p:oleObj name="Equation" r:id="rId11" imgW="1549080" imgH="228600" progId="Equation.DSMT4">
                    <p:embed/>
                    <p:pic>
                      <p:nvPicPr>
                        <p:cNvPr id="0" name="Picture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2895600"/>
                          <a:ext cx="1549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23" name="Group 222"/>
            <p:cNvGrpSpPr/>
            <p:nvPr/>
          </p:nvGrpSpPr>
          <p:grpSpPr>
            <a:xfrm>
              <a:off x="1371600" y="2330053"/>
              <a:ext cx="3327466" cy="559593"/>
              <a:chOff x="1371600" y="2330053"/>
              <a:chExt cx="3327466" cy="559593"/>
            </a:xfrm>
          </p:grpSpPr>
          <p:graphicFrame>
            <p:nvGraphicFramePr>
              <p:cNvPr id="227" name="Object 22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2124098"/>
                  </p:ext>
                </p:extLst>
              </p:nvPr>
            </p:nvGraphicFramePr>
            <p:xfrm>
              <a:off x="2286019" y="2330053"/>
              <a:ext cx="2413047" cy="5595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06" name="Equation" r:id="rId13" imgW="2412720" imgH="558720" progId="Equation.DSMT4">
                      <p:embed/>
                    </p:oleObj>
                  </mc:Choice>
                  <mc:Fallback>
                    <p:oleObj name="Equation" r:id="rId13" imgW="2412720" imgH="558720" progId="Equation.DSMT4">
                      <p:embed/>
                      <p:pic>
                        <p:nvPicPr>
                          <p:cNvPr id="0" name="Picture 4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19" y="2330053"/>
                            <a:ext cx="2413047" cy="55959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8" name="Object 22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7856176"/>
                  </p:ext>
                </p:extLst>
              </p:nvPr>
            </p:nvGraphicFramePr>
            <p:xfrm>
              <a:off x="1371600" y="2362200"/>
              <a:ext cx="8890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07" name="Equation" r:id="rId15" imgW="888840" imgH="228600" progId="Equation.DSMT4">
                      <p:embed/>
                    </p:oleObj>
                  </mc:Choice>
                  <mc:Fallback>
                    <p:oleObj name="Equation" r:id="rId15" imgW="888840" imgH="228600" progId="Equation.DSMT4">
                      <p:embed/>
                      <p:pic>
                        <p:nvPicPr>
                          <p:cNvPr id="0" name="Picture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71600" y="2362200"/>
                            <a:ext cx="8890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24" name="Group 223"/>
            <p:cNvGrpSpPr/>
            <p:nvPr/>
          </p:nvGrpSpPr>
          <p:grpSpPr>
            <a:xfrm>
              <a:off x="1320800" y="1752600"/>
              <a:ext cx="3581400" cy="558800"/>
              <a:chOff x="1320800" y="1492250"/>
              <a:chExt cx="3581400" cy="558800"/>
            </a:xfrm>
          </p:grpSpPr>
          <p:graphicFrame>
            <p:nvGraphicFramePr>
              <p:cNvPr id="225" name="Object 2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2798592"/>
                  </p:ext>
                </p:extLst>
              </p:nvPr>
            </p:nvGraphicFramePr>
            <p:xfrm>
              <a:off x="2286000" y="1492250"/>
              <a:ext cx="2616200" cy="558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08" name="Equation" r:id="rId17" imgW="2616120" imgH="558720" progId="Equation.DSMT4">
                      <p:embed/>
                    </p:oleObj>
                  </mc:Choice>
                  <mc:Fallback>
                    <p:oleObj name="Equation" r:id="rId17" imgW="2616120" imgH="558720" progId="Equation.DSMT4">
                      <p:embed/>
                      <p:pic>
                        <p:nvPicPr>
                          <p:cNvPr id="0" name="Picture 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1492250"/>
                            <a:ext cx="2616200" cy="5588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6" name="Object 2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6041219"/>
                  </p:ext>
                </p:extLst>
              </p:nvPr>
            </p:nvGraphicFramePr>
            <p:xfrm>
              <a:off x="1320800" y="1524000"/>
              <a:ext cx="9652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09" name="Equation" r:id="rId19" imgW="965160" imgH="228600" progId="Equation.DSMT4">
                      <p:embed/>
                    </p:oleObj>
                  </mc:Choice>
                  <mc:Fallback>
                    <p:oleObj name="Equation" r:id="rId19" imgW="965160" imgH="228600" progId="Equation.DSMT4">
                      <p:embed/>
                      <p:pic>
                        <p:nvPicPr>
                          <p:cNvPr id="0" name="Picture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20800" y="1524000"/>
                            <a:ext cx="9652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29" name="Group 228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230" name="Rounded Rectangle 229">
              <a:hlinkClick r:id="rId21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231" name="Rounded Rectangle 230">
              <a:hlinkClick r:id="rId22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232" name="Rounded Rectangle 231">
              <a:hlinkClick r:id="rId23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5" name="Rounded Rectangle 234">
              <a:hlinkClick r:id="rId24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236" name="Rounded Rectangle 235">
              <a:hlinkClick r:id="rId25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237" name="Rounded Rectangle 236">
              <a:hlinkClick r:id="rId26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238" name="Rounded Rectangle 237">
              <a:hlinkClick r:id="rId7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239" name="Rounded Rectangle 238">
              <a:hlinkClick r:id="rId27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240" name="Rounded Rectangle 239">
              <a:hlinkClick r:id="rId28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42" name="Rounded Rectangle 241">
            <a:hlinkClick r:id="rId29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  <p:grpSp>
        <p:nvGrpSpPr>
          <p:cNvPr id="247" name="Group 246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248" name="TextBox 247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5867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0" cap="rnd">
          <a:solidFill>
            <a:schemeClr val="tx1">
              <a:alpha val="2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11153</TotalTime>
  <Words>1882</Words>
  <Application>Microsoft Office PowerPoint</Application>
  <PresentationFormat>Custom</PresentationFormat>
  <Paragraphs>1258</Paragraphs>
  <Slides>20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Vanderbilt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Andriy Koval</dc:creator>
  <cp:lastModifiedBy>Andriy Koval</cp:lastModifiedBy>
  <cp:revision>102</cp:revision>
  <dcterms:created xsi:type="dcterms:W3CDTF">2013-02-13T20:36:56Z</dcterms:created>
  <dcterms:modified xsi:type="dcterms:W3CDTF">2013-03-01T00:42:48Z</dcterms:modified>
</cp:coreProperties>
</file>